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Comfortaa Light"/>
      <p:regular r:id="rId39"/>
      <p:bold r:id="rId40"/>
    </p:embeddedFont>
    <p:embeddedFont>
      <p:font typeface="Roboto Mono"/>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16FA7B-9725-41C1-AC4C-5FD9D600F768}">
  <a:tblStyle styleId="{8616FA7B-9725-41C1-AC4C-5FD9D600F76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Light-bold.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46" Type="http://schemas.openxmlformats.org/officeDocument/2006/relationships/font" Target="fonts/Comfortaa-bold.fntdata"/><Relationship Id="rId23" Type="http://schemas.openxmlformats.org/officeDocument/2006/relationships/slide" Target="slides/slide17.xml"/><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omfortaaLight-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error420?utm_source=unsplash&amp;utm_medium=referral&amp;utm_content=creditCopyText" TargetMode="External"/><Relationship Id="rId3" Type="http://schemas.openxmlformats.org/officeDocument/2006/relationships/hyperlink" Target="https://unsplash.com/s/photos/war?utm_source=unsplash&amp;utm_medium=referral&amp;utm_content=creditCopyText" TargetMode="External"/><Relationship Id="rId4" Type="http://schemas.openxmlformats.org/officeDocument/2006/relationships/hyperlink" Target="https://unsplash.com/s/photos/war?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amayli?utm_source=unsplash&amp;utm_medium=referral&amp;utm_content=creditCopyText" TargetMode="External"/><Relationship Id="rId3" Type="http://schemas.openxmlformats.org/officeDocument/2006/relationships/hyperlink" Target="https://unsplash.com/@amayli?utm_source=unsplash&amp;utm_medium=referral&amp;utm_content=creditCopyText" TargetMode="External"/><Relationship Id="rId4" Type="http://schemas.openxmlformats.org/officeDocument/2006/relationships/hyperlink" Target="https://unsplash.com/s/photos/lego?utm_source=unsplash&amp;utm_medium=referral&amp;utm_content=creditCopyText" TargetMode="External"/><Relationship Id="rId5" Type="http://schemas.openxmlformats.org/officeDocument/2006/relationships/hyperlink" Target="https://unsplash.com/s/photos/lego?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lanceanderson?utm_source=unsplash&amp;utm_medium=referral&amp;utm_content=creditCopyText" TargetMode="External"/><Relationship Id="rId3" Type="http://schemas.openxmlformats.org/officeDocument/2006/relationships/hyperlink" Target="https://unsplash.com/s/photos/architecture-modern?utm_source=unsplash&amp;utm_medium=referral&amp;utm_content=creditCopyText" TargetMode="External"/><Relationship Id="rId4" Type="http://schemas.openxmlformats.org/officeDocument/2006/relationships/hyperlink" Target="https://unsplash.com/s/photos/architecture-modern?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markusspiske?utm_source=unsplash&amp;utm_medium=referral&amp;utm_content=creditCopyText" TargetMode="External"/><Relationship Id="rId3" Type="http://schemas.openxmlformats.org/officeDocument/2006/relationships/hyperlink" Target="https://unsplash.com/s/photos/blocks?utm_source=unsplash&amp;utm_medium=referral&amp;utm_content=creditCopyText" TargetMode="External"/><Relationship Id="rId4" Type="http://schemas.openxmlformats.org/officeDocument/2006/relationships/hyperlink" Target="https://unsplash.com/s/photos/blocks?utm_source=unsplash&amp;utm_medium=referral&amp;utm_content=creditCopyTex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__itsflores?utm_source=unsplash&amp;utm_medium=referral&amp;utm_content=creditCopyText" TargetMode="External"/><Relationship Id="rId3" Type="http://schemas.openxmlformats.org/officeDocument/2006/relationships/hyperlink" Target="https://unsplash.com/s/photos/blocks?utm_source=unsplash&amp;utm_medium=referral&amp;utm_content=creditCopyText" TargetMode="External"/><Relationship Id="rId4" Type="http://schemas.openxmlformats.org/officeDocument/2006/relationships/hyperlink" Target="https://unsplash.com/s/photos/blocks?utm_source=unsplash&amp;utm_medium=referral&amp;utm_content=creditCopyTex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alex_andrews?utm_source=unsplash&amp;utm_medium=referral&amp;utm_content=creditCopyText" TargetMode="External"/><Relationship Id="rId3" Type="http://schemas.openxmlformats.org/officeDocument/2006/relationships/hyperlink" Target="https://unsplash.com/@alex_andrews?utm_source=unsplash&amp;utm_medium=referral&amp;utm_content=creditCopyText" TargetMode="External"/><Relationship Id="rId4" Type="http://schemas.openxmlformats.org/officeDocument/2006/relationships/hyperlink" Target="https://unsplash.com/s/photos/contact?utm_source=unsplash&amp;utm_medium=referral&amp;utm_content=creditCopyText" TargetMode="External"/><Relationship Id="rId5" Type="http://schemas.openxmlformats.org/officeDocument/2006/relationships/hyperlink" Target="https://unsplash.com/s/photos/contact?utm_source=unsplash&amp;utm_medium=referral&amp;utm_content=creditCopyTex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jmathers?utm_source=unsplash&amp;utm_medium=referral&amp;utm_content=creditCopyText" TargetMode="External"/><Relationship Id="rId3" Type="http://schemas.openxmlformats.org/officeDocument/2006/relationships/hyperlink" Target="https://unsplash.com/s/photos/old-plane?utm_source=unsplash&amp;utm_medium=referral&amp;utm_content=creditCopyText" TargetMode="External"/><Relationship Id="rId4" Type="http://schemas.openxmlformats.org/officeDocument/2006/relationships/hyperlink" Target="https://unsplash.com/s/photos/old-plane?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geerald?utm_source=unsplash&amp;utm_medium=referral&amp;utm_content=creditCopyText" TargetMode="External"/><Relationship Id="rId3" Type="http://schemas.openxmlformats.org/officeDocument/2006/relationships/hyperlink" Target="https://unsplash.com/s/photos/shark?utm_source=unsplash&amp;utm_medium=referral&amp;utm_content=creditCopyText" TargetMode="External"/><Relationship Id="rId4" Type="http://schemas.openxmlformats.org/officeDocument/2006/relationships/hyperlink" Target="https://unsplash.com/s/photos/shark?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ERROR 420 📷</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77d4ba7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77d4ba7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Martin’in quadrant’ına göre önce Deliberate / inadvertent haline bakılır sonra reckless / prudent hali değerlendirilir.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77d4ba7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77d4ba7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a:t>Stratejik Sorunlar</a:t>
            </a:r>
            <a:endParaRPr b="1"/>
          </a:p>
          <a:p>
            <a:pPr indent="-298450" lvl="1" marL="914400" rtl="0" algn="l">
              <a:spcBef>
                <a:spcPts val="0"/>
              </a:spcBef>
              <a:spcAft>
                <a:spcPts val="0"/>
              </a:spcAft>
              <a:buSzPts val="1100"/>
              <a:buChar char="-"/>
            </a:pPr>
            <a:r>
              <a:rPr lang="en-GB"/>
              <a:t>IT girişimlerinin şirket stratejisi üzerinden etkilerini ölçememek</a:t>
            </a:r>
            <a:endParaRPr/>
          </a:p>
          <a:p>
            <a:pPr indent="-298450" lvl="1" marL="914400" rtl="0" algn="l">
              <a:spcBef>
                <a:spcPts val="0"/>
              </a:spcBef>
              <a:spcAft>
                <a:spcPts val="0"/>
              </a:spcAft>
              <a:buSzPts val="1100"/>
              <a:buChar char="-"/>
            </a:pPr>
            <a:r>
              <a:rPr lang="en-GB"/>
              <a:t>Portföy yönetimindeki sorunlar sebebiyle senkronize olmayan kaynak tahsisi ve toplam maliyet tahmini yapılamaması yüzünden finansman ile yaşanan uyum sorunu</a:t>
            </a:r>
            <a:endParaRPr/>
          </a:p>
          <a:p>
            <a:pPr indent="-298450" lvl="1" marL="914400" rtl="0" algn="l">
              <a:spcBef>
                <a:spcPts val="0"/>
              </a:spcBef>
              <a:spcAft>
                <a:spcPts val="0"/>
              </a:spcAft>
              <a:buSzPts val="1100"/>
              <a:buChar char="-"/>
            </a:pPr>
            <a:r>
              <a:rPr lang="en-GB"/>
              <a:t>Birleşme ve satın alımlardan sonra teknoloji entegrasyonunun yetersiz olması</a:t>
            </a:r>
            <a:endParaRPr/>
          </a:p>
          <a:p>
            <a:pPr indent="-298450" lvl="1" marL="914400" rtl="0" algn="l">
              <a:spcBef>
                <a:spcPts val="0"/>
              </a:spcBef>
              <a:spcAft>
                <a:spcPts val="0"/>
              </a:spcAft>
              <a:buSzPts val="1100"/>
              <a:buChar char="-"/>
            </a:pPr>
            <a:r>
              <a:rPr lang="en-GB"/>
              <a:t>Ürünlerdeki aşırı karmaşıklık</a:t>
            </a:r>
            <a:endParaRPr/>
          </a:p>
          <a:p>
            <a:pPr indent="-298450" lvl="0" marL="457200" rtl="0" algn="l">
              <a:spcBef>
                <a:spcPts val="0"/>
              </a:spcBef>
              <a:spcAft>
                <a:spcPts val="0"/>
              </a:spcAft>
              <a:buSzPts val="1100"/>
              <a:buChar char="-"/>
            </a:pPr>
            <a:r>
              <a:rPr b="1" lang="en-GB"/>
              <a:t>Süreçsel Sorunlar</a:t>
            </a:r>
            <a:endParaRPr b="1"/>
          </a:p>
          <a:p>
            <a:pPr indent="-298450" lvl="1" marL="914400" rtl="0" algn="l">
              <a:spcBef>
                <a:spcPts val="0"/>
              </a:spcBef>
              <a:spcAft>
                <a:spcPts val="0"/>
              </a:spcAft>
              <a:buSzPts val="1100"/>
              <a:buChar char="-"/>
            </a:pPr>
            <a:r>
              <a:rPr lang="en-GB"/>
              <a:t>Proje backlog’unun önceliklendirilememesi</a:t>
            </a:r>
            <a:endParaRPr/>
          </a:p>
          <a:p>
            <a:pPr indent="-298450" lvl="1" marL="914400" rtl="0" algn="l">
              <a:spcBef>
                <a:spcPts val="0"/>
              </a:spcBef>
              <a:spcAft>
                <a:spcPts val="0"/>
              </a:spcAft>
              <a:buSzPts val="1100"/>
              <a:buChar char="-"/>
            </a:pPr>
            <a:r>
              <a:rPr lang="en-GB"/>
              <a:t>Geliştirme ve bakım sürecinin zayıf yönetimi</a:t>
            </a:r>
            <a:endParaRPr/>
          </a:p>
          <a:p>
            <a:pPr indent="-298450" lvl="1" marL="914400" rtl="0" algn="l">
              <a:spcBef>
                <a:spcPts val="0"/>
              </a:spcBef>
              <a:spcAft>
                <a:spcPts val="0"/>
              </a:spcAft>
              <a:buSzPts val="1100"/>
              <a:buChar char="-"/>
            </a:pPr>
            <a:r>
              <a:rPr lang="en-GB"/>
              <a:t>Nadiren yapılan kod kalitesi ölçümü</a:t>
            </a:r>
            <a:endParaRPr/>
          </a:p>
          <a:p>
            <a:pPr indent="-298450" lvl="1" marL="914400" rtl="0" algn="l">
              <a:spcBef>
                <a:spcPts val="0"/>
              </a:spcBef>
              <a:spcAft>
                <a:spcPts val="0"/>
              </a:spcAft>
              <a:buSzPts val="1100"/>
              <a:buChar char="-"/>
            </a:pPr>
            <a:r>
              <a:rPr lang="en-GB"/>
              <a:t>Zayıf disaster recovery yöntemlerinin kullanılması sebebiyle IT operasyonlarındaki düzensizlik</a:t>
            </a:r>
            <a:endParaRPr/>
          </a:p>
          <a:p>
            <a:pPr indent="-298450" lvl="0" marL="457200" rtl="0" algn="l">
              <a:spcBef>
                <a:spcPts val="0"/>
              </a:spcBef>
              <a:spcAft>
                <a:spcPts val="0"/>
              </a:spcAft>
              <a:buSzPts val="1100"/>
              <a:buChar char="-"/>
            </a:pPr>
            <a:r>
              <a:rPr b="1" lang="en-GB"/>
              <a:t>Yetenek Bazlı Sorunlar</a:t>
            </a:r>
            <a:endParaRPr b="1"/>
          </a:p>
          <a:p>
            <a:pPr indent="-298450" lvl="1" marL="914400" rtl="0" algn="l">
              <a:spcBef>
                <a:spcPts val="0"/>
              </a:spcBef>
              <a:spcAft>
                <a:spcPts val="0"/>
              </a:spcAft>
              <a:buSzPts val="1100"/>
              <a:buChar char="-"/>
            </a:pPr>
            <a:r>
              <a:rPr lang="en-GB"/>
              <a:t>Ürünlerin kullanıcılara teslimini geciktiren, kaynak riski oluşturan beceri eksiklikleri</a:t>
            </a:r>
            <a:endParaRPr/>
          </a:p>
          <a:p>
            <a:pPr indent="-298450" lvl="1" marL="914400" rtl="0" algn="l">
              <a:spcBef>
                <a:spcPts val="0"/>
              </a:spcBef>
              <a:spcAft>
                <a:spcPts val="0"/>
              </a:spcAft>
              <a:buSzPts val="1100"/>
              <a:buChar char="-"/>
            </a:pPr>
            <a:r>
              <a:rPr lang="en-GB"/>
              <a:t>Ekip kapasitesinin nadiren teknik borcu azaltmaya tahsis edilmesi</a:t>
            </a:r>
            <a:endParaRPr/>
          </a:p>
          <a:p>
            <a:pPr indent="-298450" lvl="1" marL="914400" rtl="0" algn="l">
              <a:spcBef>
                <a:spcPts val="0"/>
              </a:spcBef>
              <a:spcAft>
                <a:spcPts val="0"/>
              </a:spcAft>
              <a:buSzPts val="1100"/>
              <a:buChar char="-"/>
            </a:pPr>
            <a:r>
              <a:rPr lang="en-GB"/>
              <a:t>Karar vermede teknoloji borcunun göz ardı edilmesi</a:t>
            </a:r>
            <a:endParaRPr/>
          </a:p>
          <a:p>
            <a:pPr indent="-298450" lvl="1" marL="914400" rtl="0" algn="l">
              <a:spcBef>
                <a:spcPts val="0"/>
              </a:spcBef>
              <a:spcAft>
                <a:spcPts val="0"/>
              </a:spcAft>
              <a:buSzPts val="1100"/>
              <a:buChar char="-"/>
            </a:pPr>
            <a:r>
              <a:rPr lang="en-GB"/>
              <a:t>Ekiplerin sadece kısa vadede özellik sunumuna odaklanması</a:t>
            </a:r>
            <a:endParaRPr/>
          </a:p>
          <a:p>
            <a:pPr indent="-298450" lvl="0" marL="457200" rtl="0" algn="l">
              <a:spcBef>
                <a:spcPts val="0"/>
              </a:spcBef>
              <a:spcAft>
                <a:spcPts val="0"/>
              </a:spcAft>
              <a:buSzPts val="1100"/>
              <a:buChar char="-"/>
            </a:pPr>
            <a:r>
              <a:rPr b="1" lang="en-GB"/>
              <a:t>Mimari Bazlı Sorunlar</a:t>
            </a:r>
            <a:endParaRPr b="1"/>
          </a:p>
          <a:p>
            <a:pPr indent="-298450" lvl="1" marL="914400" rtl="0" algn="l">
              <a:spcBef>
                <a:spcPts val="0"/>
              </a:spcBef>
              <a:spcAft>
                <a:spcPts val="0"/>
              </a:spcAft>
              <a:buSzPts val="1100"/>
              <a:buChar char="-"/>
            </a:pPr>
            <a:r>
              <a:rPr lang="en-GB"/>
              <a:t>Uygulama sunucuları, veri tabanları, alt yapı platformlarındaki güncelleme hataları</a:t>
            </a:r>
            <a:endParaRPr/>
          </a:p>
          <a:p>
            <a:pPr indent="-298450" lvl="1" marL="914400" rtl="0" algn="l">
              <a:spcBef>
                <a:spcPts val="0"/>
              </a:spcBef>
              <a:spcAft>
                <a:spcPts val="0"/>
              </a:spcAft>
              <a:buSzPts val="1100"/>
              <a:buChar char="-"/>
            </a:pPr>
            <a:r>
              <a:rPr lang="en-GB"/>
              <a:t>Legacy sistemlerden kalan sorunlar</a:t>
            </a:r>
            <a:endParaRPr/>
          </a:p>
          <a:p>
            <a:pPr indent="-298450" lvl="1" marL="914400" rtl="0" algn="l">
              <a:spcBef>
                <a:spcPts val="0"/>
              </a:spcBef>
              <a:spcAft>
                <a:spcPts val="0"/>
              </a:spcAft>
              <a:buSzPts val="1100"/>
              <a:buChar char="-"/>
            </a:pPr>
            <a:r>
              <a:rPr lang="en-GB"/>
              <a:t>Yeniden kullanılabilirliği sınırlayan zayıf arabirime sahip monolitik bloklar</a:t>
            </a:r>
            <a:endParaRPr/>
          </a:p>
          <a:p>
            <a:pPr indent="-298450" lvl="1" marL="914400" rtl="0" algn="l">
              <a:spcBef>
                <a:spcPts val="0"/>
              </a:spcBef>
              <a:spcAft>
                <a:spcPts val="0"/>
              </a:spcAft>
              <a:buSzPts val="1100"/>
              <a:buChar char="-"/>
            </a:pPr>
            <a:r>
              <a:rPr lang="en-GB"/>
              <a:t>Özelleştirilmiş paketlere sahip esnek olmayan yazılımlar</a:t>
            </a:r>
            <a:endParaRPr/>
          </a:p>
          <a:p>
            <a:pPr indent="-298450" lvl="1" marL="914400" rtl="0" algn="l">
              <a:spcBef>
                <a:spcPts val="0"/>
              </a:spcBef>
              <a:spcAft>
                <a:spcPts val="0"/>
              </a:spcAft>
              <a:buSzPts val="1100"/>
              <a:buChar char="-"/>
            </a:pPr>
            <a:r>
              <a:rPr lang="en-GB"/>
              <a:t>PoC formatında ürünleşmiş yazılımlar</a:t>
            </a:r>
            <a:endParaRPr/>
          </a:p>
          <a:p>
            <a:pPr indent="-298450" lvl="1" marL="914400" rtl="0" algn="l">
              <a:spcBef>
                <a:spcPts val="0"/>
              </a:spcBef>
              <a:spcAft>
                <a:spcPts val="0"/>
              </a:spcAft>
              <a:buSzPts val="1100"/>
              <a:buChar char="-"/>
            </a:pPr>
            <a:r>
              <a:rPr lang="en-GB"/>
              <a:t>Yazılım içerisine sıkıştırılmış değiştirilmesi zor yerleşik iş kuralları</a:t>
            </a:r>
            <a:endParaRPr/>
          </a:p>
          <a:p>
            <a:pPr indent="-298450" lvl="1" marL="914400" rtl="0" algn="l">
              <a:spcBef>
                <a:spcPts val="0"/>
              </a:spcBef>
              <a:spcAft>
                <a:spcPts val="0"/>
              </a:spcAft>
              <a:buSzPts val="1100"/>
              <a:buChar char="-"/>
            </a:pPr>
            <a:r>
              <a:rPr lang="en-GB"/>
              <a:t>Tutarlı bir veri modeli üzerinden anlaşamama ve düşük veri kalitesi</a:t>
            </a:r>
            <a:endParaRPr/>
          </a:p>
          <a:p>
            <a:pPr indent="-298450" lvl="1" marL="914400" rtl="0" algn="l">
              <a:spcBef>
                <a:spcPts val="0"/>
              </a:spcBef>
              <a:spcAft>
                <a:spcPts val="0"/>
              </a:spcAft>
              <a:buSzPts val="1100"/>
              <a:buChar char="-"/>
            </a:pPr>
            <a:r>
              <a:rPr lang="en-GB"/>
              <a:t>Standard sistem entegrasyonu yaklaşımlarının doğru kullanılmaması sebebiyle çoğalan uygulamadan uygulamaya entegrasyon noktaları</a:t>
            </a:r>
            <a:r>
              <a:rPr i="1" lang="en-GB"/>
              <a:t>(point-to-point entegrasyon noktalarının çoğalması)</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9f1be01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9f1be01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rPr b="1" lang="en-GB" sz="1230">
                <a:solidFill>
                  <a:srgbClr val="595959"/>
                </a:solidFill>
                <a:latin typeface="Comfortaa"/>
                <a:ea typeface="Comfortaa"/>
                <a:cs typeface="Comfortaa"/>
                <a:sym typeface="Comfortaa"/>
              </a:rPr>
              <a:t>Ortak Tanım Yap:</a:t>
            </a:r>
            <a:r>
              <a:rPr lang="en-GB" sz="1030">
                <a:solidFill>
                  <a:srgbClr val="595959"/>
                </a:solidFill>
                <a:latin typeface="Comfortaa"/>
                <a:ea typeface="Comfortaa"/>
                <a:cs typeface="Comfortaa"/>
                <a:sym typeface="Comfortaa"/>
              </a:rPr>
              <a:t> İş birimleri ve IT liderleri teknik borcun ne anlama geldiğinin ortak tanımını yapmalıdır.</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İşle İlgili Bir Sorun Olduğunu Kabul Et:</a:t>
            </a:r>
            <a:r>
              <a:rPr lang="en-GB" sz="1230">
                <a:solidFill>
                  <a:srgbClr val="595959"/>
                </a:solidFill>
                <a:latin typeface="Comfortaa"/>
                <a:ea typeface="Comfortaa"/>
                <a:cs typeface="Comfortaa"/>
                <a:sym typeface="Comfortaa"/>
              </a:rPr>
              <a:t> </a:t>
            </a:r>
            <a:r>
              <a:rPr lang="en-GB" sz="1030">
                <a:solidFill>
                  <a:srgbClr val="595959"/>
                </a:solidFill>
                <a:latin typeface="Comfortaa"/>
                <a:ea typeface="Comfortaa"/>
                <a:cs typeface="Comfortaa"/>
                <a:sym typeface="Comfortaa"/>
              </a:rPr>
              <a:t>Teknik borcun sadece teknolojik değil aynı zamanda işle ilgili olduğunu kabul edin.</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Şeffaflık Koy: </a:t>
            </a:r>
            <a:r>
              <a:rPr lang="en-GB" sz="1030">
                <a:solidFill>
                  <a:srgbClr val="595959"/>
                </a:solidFill>
                <a:latin typeface="Comfortaa"/>
                <a:ea typeface="Comfortaa"/>
                <a:cs typeface="Comfortaa"/>
                <a:sym typeface="Comfortaa"/>
              </a:rPr>
              <a:t>Teknik borçları rakamsal olarak açıkça ifade edin.</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Karar Verme Sürecini Resmileştir:</a:t>
            </a:r>
            <a:r>
              <a:rPr lang="en-GB" sz="1230">
                <a:solidFill>
                  <a:srgbClr val="595959"/>
                </a:solidFill>
                <a:latin typeface="Comfortaa"/>
                <a:ea typeface="Comfortaa"/>
                <a:cs typeface="Comfortaa"/>
                <a:sym typeface="Comfortaa"/>
              </a:rPr>
              <a:t> </a:t>
            </a:r>
            <a:r>
              <a:rPr lang="en-GB" sz="1030">
                <a:solidFill>
                  <a:srgbClr val="595959"/>
                </a:solidFill>
                <a:latin typeface="Comfortaa"/>
                <a:ea typeface="Comfortaa"/>
                <a:cs typeface="Comfortaa"/>
                <a:sym typeface="Comfortaa"/>
              </a:rPr>
              <a:t>Belli kurallar üzerinde anlaşılmış bir portföy yönetimini takip edin.</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Kaynak Ayır:</a:t>
            </a:r>
            <a:r>
              <a:rPr lang="en-GB" sz="1030">
                <a:solidFill>
                  <a:srgbClr val="595959"/>
                </a:solidFill>
                <a:latin typeface="Comfortaa"/>
                <a:ea typeface="Comfortaa"/>
                <a:cs typeface="Comfortaa"/>
                <a:sym typeface="Comfortaa"/>
              </a:rPr>
              <a:t> Sadece teknik borca adanmış bir görev gücü oluşturabilirsiniz.</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Büyük Patlamaya Dikkat Et:</a:t>
            </a:r>
            <a:r>
              <a:rPr lang="en-GB" sz="1030">
                <a:solidFill>
                  <a:srgbClr val="595959"/>
                </a:solidFill>
                <a:latin typeface="Comfortaa"/>
                <a:ea typeface="Comfortaa"/>
                <a:cs typeface="Comfortaa"/>
                <a:sym typeface="Comfortaa"/>
              </a:rPr>
              <a:t> Mega projelerde teknik borcu tutarlı, tahmin edilebilir ve stratejik yol haritasına bağlı olarak ayırın ki rekabet etme yeteneğini kaybetmeyin. Yani her şeyi bir anda değiştirmeye çalışmayın.</a:t>
            </a:r>
            <a:br>
              <a:rPr lang="en-GB" sz="1030">
                <a:solidFill>
                  <a:srgbClr val="595959"/>
                </a:solidFill>
                <a:latin typeface="Comfortaa"/>
                <a:ea typeface="Comfortaa"/>
                <a:cs typeface="Comfortaa"/>
                <a:sym typeface="Comfortaa"/>
              </a:rPr>
            </a:br>
            <a:r>
              <a:rPr b="1" lang="en-GB" sz="1230">
                <a:solidFill>
                  <a:srgbClr val="595959"/>
                </a:solidFill>
                <a:latin typeface="Comfortaa"/>
                <a:ea typeface="Comfortaa"/>
                <a:cs typeface="Comfortaa"/>
                <a:sym typeface="Comfortaa"/>
              </a:rPr>
              <a:t>İflas Noktalarını Belirle:</a:t>
            </a:r>
            <a:r>
              <a:rPr lang="en-GB" sz="1030">
                <a:solidFill>
                  <a:srgbClr val="595959"/>
                </a:solidFill>
                <a:latin typeface="Comfortaa"/>
                <a:ea typeface="Comfortaa"/>
                <a:cs typeface="Comfortaa"/>
                <a:sym typeface="Comfortaa"/>
              </a:rPr>
              <a:t> Teknolojik varlıklar değerinin %50’sini aşan borçlarda yeni bir Stack düşün. Maraton projeler için “IT Platform in a Box”</a:t>
            </a:r>
            <a:endParaRPr b="1" sz="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5e96a1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5e96a1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a96cb55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a96cb5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Cost of Poor Software Quality raporlarına göre teknik borçla mücadele noktasında başarılı olan ve bu sebeple ürün kalitesi açısından da öne çıkan firmaların belli başlı özellikleri var.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Amélie Mourichon</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77d4ba794_0_4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77d4ba794_0_4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Lance Anderson</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77d4ba794_0_3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77d4ba794_0_3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7d4ba79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77d4ba7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77d4ba794_0_3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77d4ba794_0_3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Layered Architecture, DDD</a:t>
            </a:r>
            <a:r>
              <a:rPr i="1" lang="en-GB"/>
              <a:t>(Domain Driven Design) </a:t>
            </a:r>
            <a:r>
              <a:rPr lang="en-GB"/>
              <a:t>uygulanması için çok uygun değildir.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77d4ba7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77d4ba7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8bc68b7d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8bc68b7d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108bc68b7d1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77d4ba79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77d4ba79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Monolitik mimari yaklaşım modelleri ile diğer dağıtık geliştirme modellerinin birbirlerine göre avantaj ve dezavantajlarını slayt üstündeki tablo ile özetleyebiliriz.</a:t>
            </a:r>
            <a:endParaRPr/>
          </a:p>
          <a:p>
            <a:pPr indent="0" lvl="0" marL="0" rtl="0" algn="l">
              <a:spcBef>
                <a:spcPts val="0"/>
              </a:spcBef>
              <a:spcAft>
                <a:spcPts val="0"/>
              </a:spcAft>
              <a:buNone/>
            </a:pPr>
            <a:r>
              <a:rPr lang="en-GB"/>
              <a:t>Tek yıldız -&gt; En Zayıf</a:t>
            </a:r>
            <a:endParaRPr/>
          </a:p>
          <a:p>
            <a:pPr indent="0" lvl="0" marL="0" rtl="0" algn="l">
              <a:spcBef>
                <a:spcPts val="0"/>
              </a:spcBef>
              <a:spcAft>
                <a:spcPts val="0"/>
              </a:spcAft>
              <a:buNone/>
            </a:pPr>
            <a:r>
              <a:rPr lang="en-GB"/>
              <a:t>Beş Yıldız -&gt; En Güçlü</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77d4ba794_0_3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77d4ba794_0_3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Markus Spiske</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77d4ba794_0_3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77d4ba794_0_3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Omar Flores</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77d4ba794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77d4ba794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867ddc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867ddc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Büyük resme Legacy sistem terimi üstünden de bakmak gerekiyor. Günümüzde monolitik yapıları görünce genellikle Legacy sistemler olarak anıyoruz. Onlar eski çağdan kalmış, yeni neslin çalışmak istemediği, korkunç teknolojiler içeren ürünler! Değil mi? Adı her ne olursa olsun bu tip yazılımların kalitesini artırmanın ve daha da önemlisi ömrünü uzatmanın bilinen belli başlı yolları da mevcut </a:t>
            </a:r>
            <a:r>
              <a:rPr i="1" lang="en-GB">
                <a:solidFill>
                  <a:schemeClr val="dk1"/>
                </a:solidFill>
              </a:rPr>
              <a:t>(Çalışan sisteme dokunma derler ya. Az biraz dokununca güzel sonuçlar da çıkabiliyor aslında.)</a:t>
            </a:r>
            <a:r>
              <a:rPr lang="en-GB">
                <a:solidFill>
                  <a:schemeClr val="dk1"/>
                </a:solidFill>
              </a:rPr>
              <a:t>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77d4ba79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77d4ba7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TDML Technical Debt Management Lifecycle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Ön Gereksinimleri Tamamla: </a:t>
            </a:r>
            <a:r>
              <a:rPr lang="en-GB"/>
              <a:t>Her şeyden önce teknik borcu kabul etmek, ortak tanımını koymak, genel maliyetini ölçüp şeffaf bir şekilde paylaşmak ve geri dönülmez big bang noktasını hesaplamak gerekir.</a:t>
            </a:r>
            <a:endParaRPr/>
          </a:p>
          <a:p>
            <a:pPr indent="0" lvl="0" marL="0" rtl="0" algn="l">
              <a:spcBef>
                <a:spcPts val="0"/>
              </a:spcBef>
              <a:spcAft>
                <a:spcPts val="0"/>
              </a:spcAft>
              <a:buNone/>
            </a:pPr>
            <a:r>
              <a:rPr b="1" lang="en-GB"/>
              <a:t>Keşfet:</a:t>
            </a:r>
            <a:r>
              <a:rPr lang="en-GB"/>
              <a:t> Keşif aşamasında var olan kodun çarpık yanları ortaya konur. Teknik borç keşfi yapılır. Bu amaçla çeşitli araçlardan yararlanılabilir. Statik Kod analiz araçlarından birisi olan SonarQube bunlardan birisidir.</a:t>
            </a:r>
            <a:endParaRPr/>
          </a:p>
          <a:p>
            <a:pPr indent="0" lvl="0" marL="0" rtl="0" algn="l">
              <a:spcBef>
                <a:spcPts val="0"/>
              </a:spcBef>
              <a:spcAft>
                <a:spcPts val="0"/>
              </a:spcAft>
              <a:buNone/>
            </a:pPr>
            <a:r>
              <a:rPr b="1" lang="en-GB"/>
              <a:t>Öncelik Ver:</a:t>
            </a:r>
            <a:r>
              <a:rPr lang="en-GB"/>
              <a:t> Her ne kadar araçlar teknik borç kritik, zafiyet, öncelik gibi alanlarda ayırsa da hangilerinin öncelikli olarak yapılacağını belirlemek önemlidir. Bu önceliklendirme Agile gibi bir metodoloji eşliğinde ve bir komite üzerinden yürütülmelidir.</a:t>
            </a:r>
            <a:endParaRPr/>
          </a:p>
          <a:p>
            <a:pPr indent="0" lvl="0" marL="0" rtl="0" algn="l">
              <a:spcBef>
                <a:spcPts val="0"/>
              </a:spcBef>
              <a:spcAft>
                <a:spcPts val="0"/>
              </a:spcAft>
              <a:buNone/>
            </a:pPr>
            <a:r>
              <a:rPr b="1" lang="en-GB"/>
              <a:t>Dağıt: </a:t>
            </a:r>
            <a:r>
              <a:rPr lang="en-GB"/>
              <a:t>Borçlanmalar takımlara dağıtılır.</a:t>
            </a:r>
            <a:endParaRPr/>
          </a:p>
          <a:p>
            <a:pPr indent="0" lvl="0" marL="0" rtl="0" algn="l">
              <a:spcBef>
                <a:spcPts val="0"/>
              </a:spcBef>
              <a:spcAft>
                <a:spcPts val="0"/>
              </a:spcAft>
              <a:buNone/>
            </a:pPr>
            <a:r>
              <a:rPr b="1" lang="en-GB"/>
              <a:t>Refactor Yap: </a:t>
            </a:r>
            <a:r>
              <a:rPr lang="en-GB"/>
              <a:t>Dağıtımı yapılan kodların oluşturduğu teknik borçlanma gözden geçirilir.</a:t>
            </a:r>
            <a:endParaRPr/>
          </a:p>
          <a:p>
            <a:pPr indent="0" lvl="0" marL="0" rtl="0" algn="l">
              <a:spcBef>
                <a:spcPts val="0"/>
              </a:spcBef>
              <a:spcAft>
                <a:spcPts val="0"/>
              </a:spcAft>
              <a:buNone/>
            </a:pPr>
            <a:r>
              <a:rPr b="1" lang="en-GB"/>
              <a:t>Raporla: </a:t>
            </a:r>
            <a:r>
              <a:rPr lang="en-GB"/>
              <a:t>Yapılan değişikliklere ait sonuçlar raporlanır ve güncel durum analiz edilir. Ardından yeniden keşfe çıkılır.</a:t>
            </a:r>
            <a:endParaRPr/>
          </a:p>
          <a:p>
            <a:pPr indent="0" lvl="0" marL="0" rtl="0" algn="l">
              <a:spcBef>
                <a:spcPts val="0"/>
              </a:spcBef>
              <a:spcAft>
                <a:spcPts val="0"/>
              </a:spcAft>
              <a:buNone/>
            </a:pPr>
            <a:r>
              <a:rPr b="1" lang="en-GB"/>
              <a:t>Kontrol Et:</a:t>
            </a:r>
            <a:r>
              <a:rPr lang="en-GB"/>
              <a:t> Burası Big Bang kontrol noktası olarak düşünülebilir. Devam etmekte olan geliştirmeler ve var olanların teknik borçlar törpülense dahi Ön Gereksinimlerin Tanımlandığı ve terk ediş noktasının belirlendiği hedefin uzağında kalmış olabiliriz. Burada var olan uygulamayı terk edip yeni bir tanesini geliştirmeye başlama kararı verilebilir ya da göstergeler iyiyse örneğin mikro servis modeline dönüşüm için go kararı alınabilir.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Turkuaz tarafındaki IT4IT işlerinden bahsedilebilir.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7c22499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7c22499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56d1b1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56d1b1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Alexander Andrews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b5a5bc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b5a5bc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ea5ec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ea5ec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77d4ba7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77d4ba7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Giriş hikayesi olarak 724 kişinin katılım gerçekleştirdiği Teknik Borç Farkındalık Anketi sonuçlarından birisini kullanabiliriz.</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a3f216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a3f216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fa3f2160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fa3f2160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77d4ba79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77d4ba79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9f1be0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f1be0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7d4ba7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7d4ba7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CISQ -&gt; Consortium for Information &amp; Software Quality.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McKinsey’in değeri 1 Milyar dolar üzerinde olan 50 şirket CIO’ su ile yaptığı anket sonuçlarına göre.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45 dakikada 462 milyon dolar kaybeden firmanın yaşadığı sorun eski kod parçasının bırakıldığı ve yeni regülasyon için gerekli güncellemenin alınmadığı tek bir sunucudur. Ölçekleme başarılıdır ama unutulan bir makine vardır.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77d4ba794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77d4ba794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CISQ -&gt; Consortium for Information &amp; Software Quality’nin The Cost of Poor Software Quality in US raporuna göre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77d4ba7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77d4ba7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Borç terimi Ward Cunningham tarafından bulunmuş ve bir metafordan oluşmuştur. Bu terimi WyCash firmasından teknik olmayan insanlara refactor için neden kaynak ayırmaya gerek olduğunu açıklarken metafor olarak kullanmıştır. Cunningham aynı zamanda Agile manifesto’ nun 17 yazarından birisidir.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77d4ba794_0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77d4ba794_0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Jacob Mathers</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Yani uçak uçmaya devam eder ama bakım maliyetleri gittikçe artar ve güncel gereksinimleri karşılamakta zorlanır.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77d4ba794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77d4ba794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borç için kullanılan çok güzel bir terim de vardır.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Gerald Schömbs</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150" y="150"/>
            <a:ext cx="715200" cy="7149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185350" y="679625"/>
            <a:ext cx="2683200" cy="104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55" name="Google Shape;55;p13"/>
          <p:cNvSpPr txBox="1"/>
          <p:nvPr>
            <p:ph idx="1" type="body"/>
          </p:nvPr>
        </p:nvSpPr>
        <p:spPr>
          <a:xfrm>
            <a:off x="185350" y="1798300"/>
            <a:ext cx="2683200" cy="2540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14"/>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61" name="Google Shape;61;p14"/>
          <p:cNvSpPr txBox="1"/>
          <p:nvPr>
            <p:ph type="title"/>
          </p:nvPr>
        </p:nvSpPr>
        <p:spPr>
          <a:xfrm>
            <a:off x="321825" y="694100"/>
            <a:ext cx="2143800" cy="31494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sp>
        <p:nvSpPr>
          <p:cNvPr id="62" name="Google Shape;6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63" name="Shape 63"/>
        <p:cNvGrpSpPr/>
        <p:nvPr/>
      </p:nvGrpSpPr>
      <p:grpSpPr>
        <a:xfrm>
          <a:off x="0" y="0"/>
          <a:ext cx="0" cy="0"/>
          <a:chOff x="0" y="0"/>
          <a:chExt cx="0" cy="0"/>
        </a:xfrm>
      </p:grpSpPr>
      <p:sp>
        <p:nvSpPr>
          <p:cNvPr id="64" name="Google Shape;64;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5"/>
          <p:cNvGrpSpPr/>
          <p:nvPr/>
        </p:nvGrpSpPr>
        <p:grpSpPr>
          <a:xfrm>
            <a:off x="6096350" y="0"/>
            <a:ext cx="3047700" cy="431400"/>
            <a:chOff x="6096400" y="0"/>
            <a:chExt cx="3047700" cy="431400"/>
          </a:xfrm>
        </p:grpSpPr>
        <p:sp>
          <p:nvSpPr>
            <p:cNvPr id="67" name="Google Shape;67;p15"/>
            <p:cNvSpPr/>
            <p:nvPr/>
          </p:nvSpPr>
          <p:spPr>
            <a:xfrm>
              <a:off x="6096400" y="0"/>
              <a:ext cx="3047700" cy="2157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6096400" y="215700"/>
              <a:ext cx="3047700" cy="215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6096400" y="215702"/>
              <a:ext cx="3047700" cy="55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5"/>
          <p:cNvSpPr txBox="1"/>
          <p:nvPr>
            <p:ph type="title"/>
          </p:nvPr>
        </p:nvSpPr>
        <p:spPr>
          <a:xfrm>
            <a:off x="6293125" y="754675"/>
            <a:ext cx="2665500" cy="3626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600">
                <a:solidFill>
                  <a:srgbClr val="212121"/>
                </a:solidFill>
              </a:defRPr>
            </a:lvl1pPr>
            <a:lvl2pPr lvl="1" algn="l">
              <a:lnSpc>
                <a:spcPct val="100000"/>
              </a:lnSpc>
              <a:spcBef>
                <a:spcPts val="0"/>
              </a:spcBef>
              <a:spcAft>
                <a:spcPts val="0"/>
              </a:spcAft>
              <a:buNone/>
              <a:defRPr b="1" sz="2600">
                <a:solidFill>
                  <a:srgbClr val="212121"/>
                </a:solidFill>
              </a:defRPr>
            </a:lvl2pPr>
            <a:lvl3pPr lvl="2" algn="l">
              <a:lnSpc>
                <a:spcPct val="100000"/>
              </a:lnSpc>
              <a:spcBef>
                <a:spcPts val="0"/>
              </a:spcBef>
              <a:spcAft>
                <a:spcPts val="0"/>
              </a:spcAft>
              <a:buNone/>
              <a:defRPr b="1" sz="2600">
                <a:solidFill>
                  <a:srgbClr val="212121"/>
                </a:solidFill>
              </a:defRPr>
            </a:lvl3pPr>
            <a:lvl4pPr lvl="3" algn="l">
              <a:lnSpc>
                <a:spcPct val="100000"/>
              </a:lnSpc>
              <a:spcBef>
                <a:spcPts val="0"/>
              </a:spcBef>
              <a:spcAft>
                <a:spcPts val="0"/>
              </a:spcAft>
              <a:buNone/>
              <a:defRPr b="1" sz="2600">
                <a:solidFill>
                  <a:srgbClr val="212121"/>
                </a:solidFill>
              </a:defRPr>
            </a:lvl4pPr>
            <a:lvl5pPr lvl="4" algn="l">
              <a:lnSpc>
                <a:spcPct val="100000"/>
              </a:lnSpc>
              <a:spcBef>
                <a:spcPts val="0"/>
              </a:spcBef>
              <a:spcAft>
                <a:spcPts val="0"/>
              </a:spcAft>
              <a:buNone/>
              <a:defRPr b="1" sz="2600">
                <a:solidFill>
                  <a:srgbClr val="212121"/>
                </a:solidFill>
              </a:defRPr>
            </a:lvl5pPr>
            <a:lvl6pPr lvl="5" algn="l">
              <a:lnSpc>
                <a:spcPct val="100000"/>
              </a:lnSpc>
              <a:spcBef>
                <a:spcPts val="0"/>
              </a:spcBef>
              <a:spcAft>
                <a:spcPts val="0"/>
              </a:spcAft>
              <a:buNone/>
              <a:defRPr b="1" sz="2600">
                <a:solidFill>
                  <a:srgbClr val="212121"/>
                </a:solidFill>
              </a:defRPr>
            </a:lvl6pPr>
            <a:lvl7pPr lvl="6" algn="l">
              <a:lnSpc>
                <a:spcPct val="100000"/>
              </a:lnSpc>
              <a:spcBef>
                <a:spcPts val="0"/>
              </a:spcBef>
              <a:spcAft>
                <a:spcPts val="0"/>
              </a:spcAft>
              <a:buNone/>
              <a:defRPr b="1" sz="2600">
                <a:solidFill>
                  <a:srgbClr val="212121"/>
                </a:solidFill>
              </a:defRPr>
            </a:lvl7pPr>
            <a:lvl8pPr lvl="7" algn="l">
              <a:lnSpc>
                <a:spcPct val="100000"/>
              </a:lnSpc>
              <a:spcBef>
                <a:spcPts val="0"/>
              </a:spcBef>
              <a:spcAft>
                <a:spcPts val="0"/>
              </a:spcAft>
              <a:buNone/>
              <a:defRPr b="1" sz="2600">
                <a:solidFill>
                  <a:srgbClr val="212121"/>
                </a:solidFill>
              </a:defRPr>
            </a:lvl8pPr>
            <a:lvl9pPr lvl="8" algn="l">
              <a:lnSpc>
                <a:spcPct val="100000"/>
              </a:lnSpc>
              <a:spcBef>
                <a:spcPts val="0"/>
              </a:spcBef>
              <a:spcAft>
                <a:spcPts val="0"/>
              </a:spcAft>
              <a:buNone/>
              <a:defRPr b="1" sz="2600">
                <a:solidFill>
                  <a:srgbClr val="212121"/>
                </a:solidFill>
              </a:defRPr>
            </a:lvl9pPr>
          </a:lstStyle>
          <a:p/>
        </p:txBody>
      </p:sp>
      <p:sp>
        <p:nvSpPr>
          <p:cNvPr id="71" name="Google Shape;7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spTree>
      <p:nvGrpSpPr>
        <p:cNvPr id="72" name="Shape 72"/>
        <p:cNvGrpSpPr/>
        <p:nvPr/>
      </p:nvGrpSpPr>
      <p:grpSpPr>
        <a:xfrm>
          <a:off x="0" y="0"/>
          <a:ext cx="0" cy="0"/>
          <a:chOff x="0" y="0"/>
          <a:chExt cx="0" cy="0"/>
        </a:xfrm>
      </p:grpSpPr>
      <p:sp>
        <p:nvSpPr>
          <p:cNvPr id="73" name="Google Shape;73;p16"/>
          <p:cNvSpPr/>
          <p:nvPr/>
        </p:nvSpPr>
        <p:spPr>
          <a:xfrm>
            <a:off x="0" y="0"/>
            <a:ext cx="91440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ctrTitle"/>
          </p:nvPr>
        </p:nvSpPr>
        <p:spPr>
          <a:xfrm>
            <a:off x="311700" y="3537800"/>
            <a:ext cx="8097600" cy="10059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76" name="Google Shape;76;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8">
    <p:bg>
      <p:bgPr>
        <a:solidFill>
          <a:srgbClr val="FFFFFF"/>
        </a:solidFill>
      </p:bgPr>
    </p:bg>
    <p:spTree>
      <p:nvGrpSpPr>
        <p:cNvPr id="77" name="Shape 77"/>
        <p:cNvGrpSpPr/>
        <p:nvPr/>
      </p:nvGrpSpPr>
      <p:grpSpPr>
        <a:xfrm>
          <a:off x="0" y="0"/>
          <a:ext cx="0" cy="0"/>
          <a:chOff x="0" y="0"/>
          <a:chExt cx="0" cy="0"/>
        </a:xfrm>
      </p:grpSpPr>
      <p:sp>
        <p:nvSpPr>
          <p:cNvPr id="78" name="Google Shape;78;p17"/>
          <p:cNvSpPr/>
          <p:nvPr/>
        </p:nvSpPr>
        <p:spPr>
          <a:xfrm>
            <a:off x="0" y="0"/>
            <a:ext cx="91440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6281725" y="679625"/>
            <a:ext cx="2683200" cy="3658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80" name="Google Shape;80;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17"/>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p:nvPr/>
        </p:nvSpPr>
        <p:spPr>
          <a:xfrm>
            <a:off x="6531575" y="0"/>
            <a:ext cx="864300" cy="2460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p:nvPr/>
        </p:nvSpPr>
        <p:spPr>
          <a:xfrm>
            <a:off x="7395898" y="0"/>
            <a:ext cx="1748100" cy="2460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9">
    <p:bg>
      <p:bgPr>
        <a:solidFill>
          <a:srgbClr val="FFFFFF"/>
        </a:solidFill>
      </p:bgPr>
    </p:bg>
    <p:spTree>
      <p:nvGrpSpPr>
        <p:cNvPr id="84" name="Shape 84"/>
        <p:cNvGrpSpPr/>
        <p:nvPr/>
      </p:nvGrpSpPr>
      <p:grpSpPr>
        <a:xfrm>
          <a:off x="0" y="0"/>
          <a:ext cx="0" cy="0"/>
          <a:chOff x="0" y="0"/>
          <a:chExt cx="0" cy="0"/>
        </a:xfrm>
      </p:grpSpPr>
      <p:sp>
        <p:nvSpPr>
          <p:cNvPr id="85" name="Google Shape;85;p18"/>
          <p:cNvSpPr/>
          <p:nvPr/>
        </p:nvSpPr>
        <p:spPr>
          <a:xfrm rot="10800000">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idx="1" type="subTitle"/>
          </p:nvPr>
        </p:nvSpPr>
        <p:spPr>
          <a:xfrm>
            <a:off x="312500" y="4022100"/>
            <a:ext cx="2544600" cy="916500"/>
          </a:xfrm>
          <a:prstGeom prst="rect">
            <a:avLst/>
          </a:prstGeom>
          <a:noFill/>
        </p:spPr>
        <p:txBody>
          <a:bodyPr anchorCtr="0" anchor="ctr" bIns="91425" lIns="91425" spcFirstLastPara="1" rIns="91425" wrap="square" tIns="91425">
            <a:normAutofit/>
          </a:bodyPr>
          <a:lstStyle>
            <a:lvl1pPr lvl="0" algn="r">
              <a:lnSpc>
                <a:spcPct val="100000"/>
              </a:lnSpc>
              <a:spcBef>
                <a:spcPts val="0"/>
              </a:spcBef>
              <a:spcAft>
                <a:spcPts val="0"/>
              </a:spcAft>
              <a:buClr>
                <a:srgbClr val="FFFFFF"/>
              </a:buClr>
              <a:buSzPts val="1600"/>
              <a:buNone/>
              <a:defRPr sz="1600">
                <a:solidFill>
                  <a:srgbClr val="FFFFFF"/>
                </a:solidFill>
              </a:defRPr>
            </a:lvl1pPr>
            <a:lvl2pPr lvl="1" algn="r">
              <a:lnSpc>
                <a:spcPct val="100000"/>
              </a:lnSpc>
              <a:spcBef>
                <a:spcPts val="0"/>
              </a:spcBef>
              <a:spcAft>
                <a:spcPts val="0"/>
              </a:spcAft>
              <a:buClr>
                <a:srgbClr val="FFFFFF"/>
              </a:buClr>
              <a:buSzPts val="1600"/>
              <a:buNone/>
              <a:defRPr sz="1600">
                <a:solidFill>
                  <a:srgbClr val="FFFFFF"/>
                </a:solidFill>
              </a:defRPr>
            </a:lvl2pPr>
            <a:lvl3pPr lvl="2" algn="r">
              <a:lnSpc>
                <a:spcPct val="100000"/>
              </a:lnSpc>
              <a:spcBef>
                <a:spcPts val="0"/>
              </a:spcBef>
              <a:spcAft>
                <a:spcPts val="0"/>
              </a:spcAft>
              <a:buClr>
                <a:srgbClr val="FFFFFF"/>
              </a:buClr>
              <a:buSzPts val="1600"/>
              <a:buNone/>
              <a:defRPr sz="1600">
                <a:solidFill>
                  <a:srgbClr val="FFFFFF"/>
                </a:solidFill>
              </a:defRPr>
            </a:lvl3pPr>
            <a:lvl4pPr lvl="3" algn="r">
              <a:lnSpc>
                <a:spcPct val="100000"/>
              </a:lnSpc>
              <a:spcBef>
                <a:spcPts val="0"/>
              </a:spcBef>
              <a:spcAft>
                <a:spcPts val="0"/>
              </a:spcAft>
              <a:buClr>
                <a:srgbClr val="FFFFFF"/>
              </a:buClr>
              <a:buSzPts val="1600"/>
              <a:buNone/>
              <a:defRPr sz="1600">
                <a:solidFill>
                  <a:srgbClr val="FFFFFF"/>
                </a:solidFill>
              </a:defRPr>
            </a:lvl4pPr>
            <a:lvl5pPr lvl="4" algn="r">
              <a:lnSpc>
                <a:spcPct val="100000"/>
              </a:lnSpc>
              <a:spcBef>
                <a:spcPts val="0"/>
              </a:spcBef>
              <a:spcAft>
                <a:spcPts val="0"/>
              </a:spcAft>
              <a:buClr>
                <a:srgbClr val="FFFFFF"/>
              </a:buClr>
              <a:buSzPts val="1600"/>
              <a:buNone/>
              <a:defRPr sz="1600">
                <a:solidFill>
                  <a:srgbClr val="FFFFFF"/>
                </a:solidFill>
              </a:defRPr>
            </a:lvl5pPr>
            <a:lvl6pPr lvl="5" algn="r">
              <a:lnSpc>
                <a:spcPct val="100000"/>
              </a:lnSpc>
              <a:spcBef>
                <a:spcPts val="0"/>
              </a:spcBef>
              <a:spcAft>
                <a:spcPts val="0"/>
              </a:spcAft>
              <a:buClr>
                <a:srgbClr val="FFFFFF"/>
              </a:buClr>
              <a:buSzPts val="1600"/>
              <a:buNone/>
              <a:defRPr sz="1600">
                <a:solidFill>
                  <a:srgbClr val="FFFFFF"/>
                </a:solidFill>
              </a:defRPr>
            </a:lvl6pPr>
            <a:lvl7pPr lvl="6" algn="r">
              <a:lnSpc>
                <a:spcPct val="100000"/>
              </a:lnSpc>
              <a:spcBef>
                <a:spcPts val="0"/>
              </a:spcBef>
              <a:spcAft>
                <a:spcPts val="0"/>
              </a:spcAft>
              <a:buClr>
                <a:srgbClr val="FFFFFF"/>
              </a:buClr>
              <a:buSzPts val="1600"/>
              <a:buNone/>
              <a:defRPr sz="1600">
                <a:solidFill>
                  <a:srgbClr val="FFFFFF"/>
                </a:solidFill>
              </a:defRPr>
            </a:lvl7pPr>
            <a:lvl8pPr lvl="7" algn="r">
              <a:lnSpc>
                <a:spcPct val="100000"/>
              </a:lnSpc>
              <a:spcBef>
                <a:spcPts val="0"/>
              </a:spcBef>
              <a:spcAft>
                <a:spcPts val="0"/>
              </a:spcAft>
              <a:buClr>
                <a:srgbClr val="FFFFFF"/>
              </a:buClr>
              <a:buSzPts val="1600"/>
              <a:buNone/>
              <a:defRPr sz="1600">
                <a:solidFill>
                  <a:srgbClr val="FFFFFF"/>
                </a:solidFill>
              </a:defRPr>
            </a:lvl8pPr>
            <a:lvl9pPr lvl="8" algn="r">
              <a:lnSpc>
                <a:spcPct val="100000"/>
              </a:lnSpc>
              <a:spcBef>
                <a:spcPts val="0"/>
              </a:spcBef>
              <a:spcAft>
                <a:spcPts val="0"/>
              </a:spcAft>
              <a:buClr>
                <a:srgbClr val="FFFFFF"/>
              </a:buClr>
              <a:buSzPts val="1600"/>
              <a:buNone/>
              <a:defRPr sz="1600">
                <a:solidFill>
                  <a:srgbClr val="FFFFFF"/>
                </a:solidFill>
              </a:defRPr>
            </a:lvl9pPr>
          </a:lstStyle>
          <a:p/>
        </p:txBody>
      </p:sp>
      <p:sp>
        <p:nvSpPr>
          <p:cNvPr id="87" name="Google Shape;87;p18"/>
          <p:cNvSpPr txBox="1"/>
          <p:nvPr>
            <p:ph type="ctrTitle"/>
          </p:nvPr>
        </p:nvSpPr>
        <p:spPr>
          <a:xfrm>
            <a:off x="3020725" y="4022100"/>
            <a:ext cx="5451600" cy="9165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88" name="Google Shape;88;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0">
    <p:bg>
      <p:bgPr>
        <a:solidFill>
          <a:srgbClr val="FFFFFF"/>
        </a:solidFill>
      </p:bgPr>
    </p:bg>
    <p:spTree>
      <p:nvGrpSpPr>
        <p:cNvPr id="89" name="Shape 89"/>
        <p:cNvGrpSpPr/>
        <p:nvPr/>
      </p:nvGrpSpPr>
      <p:grpSpPr>
        <a:xfrm>
          <a:off x="0" y="0"/>
          <a:ext cx="0" cy="0"/>
          <a:chOff x="0" y="0"/>
          <a:chExt cx="0" cy="0"/>
        </a:xfrm>
      </p:grpSpPr>
      <p:sp>
        <p:nvSpPr>
          <p:cNvPr id="90" name="Google Shape;90;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idx="1" type="body"/>
          </p:nvPr>
        </p:nvSpPr>
        <p:spPr>
          <a:xfrm>
            <a:off x="4011825" y="317325"/>
            <a:ext cx="4820100" cy="4345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92" name="Google Shape;92;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1">
    <p:bg>
      <p:bgPr>
        <a:solidFill>
          <a:srgbClr val="FFFFFF"/>
        </a:solidFill>
      </p:bgPr>
    </p:bg>
    <p:spTree>
      <p:nvGrpSpPr>
        <p:cNvPr id="93" name="Shape 93"/>
        <p:cNvGrpSpPr/>
        <p:nvPr/>
      </p:nvGrpSpPr>
      <p:grpSpPr>
        <a:xfrm>
          <a:off x="0" y="0"/>
          <a:ext cx="0" cy="0"/>
          <a:chOff x="0" y="0"/>
          <a:chExt cx="0" cy="0"/>
        </a:xfrm>
      </p:grpSpPr>
      <p:sp>
        <p:nvSpPr>
          <p:cNvPr id="94" name="Google Shape;94;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0"/>
          <p:cNvSpPr txBox="1"/>
          <p:nvPr>
            <p:ph idx="1" type="body"/>
          </p:nvPr>
        </p:nvSpPr>
        <p:spPr>
          <a:xfrm>
            <a:off x="4011825" y="317325"/>
            <a:ext cx="4820100" cy="43458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96" name="Google Shape;96;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2">
    <p:bg>
      <p:bgPr>
        <a:solidFill>
          <a:srgbClr val="FFFFFF"/>
        </a:solidFill>
      </p:bgPr>
    </p:bg>
    <p:spTree>
      <p:nvGrpSpPr>
        <p:cNvPr id="97" name="Shape 97"/>
        <p:cNvGrpSpPr/>
        <p:nvPr/>
      </p:nvGrpSpPr>
      <p:grpSpPr>
        <a:xfrm>
          <a:off x="0" y="0"/>
          <a:ext cx="0" cy="0"/>
          <a:chOff x="0" y="0"/>
          <a:chExt cx="0" cy="0"/>
        </a:xfrm>
      </p:grpSpPr>
      <p:sp>
        <p:nvSpPr>
          <p:cNvPr id="98" name="Google Shape;98;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txBox="1"/>
          <p:nvPr>
            <p:ph type="title"/>
          </p:nvPr>
        </p:nvSpPr>
        <p:spPr>
          <a:xfrm>
            <a:off x="351600" y="2736850"/>
            <a:ext cx="3997500" cy="13896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None/>
              <a:defRPr b="1" sz="2800">
                <a:solidFill>
                  <a:srgbClr val="212121"/>
                </a:solidFill>
              </a:defRPr>
            </a:lvl1pPr>
            <a:lvl2pPr lvl="1" algn="l">
              <a:lnSpc>
                <a:spcPct val="100000"/>
              </a:lnSpc>
              <a:spcBef>
                <a:spcPts val="0"/>
              </a:spcBef>
              <a:spcAft>
                <a:spcPts val="0"/>
              </a:spcAft>
              <a:buNone/>
              <a:defRPr b="1" sz="2800">
                <a:solidFill>
                  <a:srgbClr val="212121"/>
                </a:solidFill>
              </a:defRPr>
            </a:lvl2pPr>
            <a:lvl3pPr lvl="2" algn="l">
              <a:lnSpc>
                <a:spcPct val="100000"/>
              </a:lnSpc>
              <a:spcBef>
                <a:spcPts val="0"/>
              </a:spcBef>
              <a:spcAft>
                <a:spcPts val="0"/>
              </a:spcAft>
              <a:buNone/>
              <a:defRPr b="1" sz="2800">
                <a:solidFill>
                  <a:srgbClr val="212121"/>
                </a:solidFill>
              </a:defRPr>
            </a:lvl3pPr>
            <a:lvl4pPr lvl="3" algn="l">
              <a:lnSpc>
                <a:spcPct val="100000"/>
              </a:lnSpc>
              <a:spcBef>
                <a:spcPts val="0"/>
              </a:spcBef>
              <a:spcAft>
                <a:spcPts val="0"/>
              </a:spcAft>
              <a:buNone/>
              <a:defRPr b="1" sz="2800">
                <a:solidFill>
                  <a:srgbClr val="212121"/>
                </a:solidFill>
              </a:defRPr>
            </a:lvl4pPr>
            <a:lvl5pPr lvl="4" algn="l">
              <a:lnSpc>
                <a:spcPct val="100000"/>
              </a:lnSpc>
              <a:spcBef>
                <a:spcPts val="0"/>
              </a:spcBef>
              <a:spcAft>
                <a:spcPts val="0"/>
              </a:spcAft>
              <a:buNone/>
              <a:defRPr b="1" sz="2800">
                <a:solidFill>
                  <a:srgbClr val="212121"/>
                </a:solidFill>
              </a:defRPr>
            </a:lvl5pPr>
            <a:lvl6pPr lvl="5" algn="l">
              <a:lnSpc>
                <a:spcPct val="100000"/>
              </a:lnSpc>
              <a:spcBef>
                <a:spcPts val="0"/>
              </a:spcBef>
              <a:spcAft>
                <a:spcPts val="0"/>
              </a:spcAft>
              <a:buNone/>
              <a:defRPr b="1" sz="2800">
                <a:solidFill>
                  <a:srgbClr val="212121"/>
                </a:solidFill>
              </a:defRPr>
            </a:lvl6pPr>
            <a:lvl7pPr lvl="6" algn="l">
              <a:lnSpc>
                <a:spcPct val="100000"/>
              </a:lnSpc>
              <a:spcBef>
                <a:spcPts val="0"/>
              </a:spcBef>
              <a:spcAft>
                <a:spcPts val="0"/>
              </a:spcAft>
              <a:buNone/>
              <a:defRPr b="1" sz="2800">
                <a:solidFill>
                  <a:srgbClr val="212121"/>
                </a:solidFill>
              </a:defRPr>
            </a:lvl7pPr>
            <a:lvl8pPr lvl="7" algn="l">
              <a:lnSpc>
                <a:spcPct val="100000"/>
              </a:lnSpc>
              <a:spcBef>
                <a:spcPts val="0"/>
              </a:spcBef>
              <a:spcAft>
                <a:spcPts val="0"/>
              </a:spcAft>
              <a:buNone/>
              <a:defRPr b="1" sz="2800">
                <a:solidFill>
                  <a:srgbClr val="212121"/>
                </a:solidFill>
              </a:defRPr>
            </a:lvl8pPr>
            <a:lvl9pPr lvl="8" algn="l">
              <a:lnSpc>
                <a:spcPct val="100000"/>
              </a:lnSpc>
              <a:spcBef>
                <a:spcPts val="0"/>
              </a:spcBef>
              <a:spcAft>
                <a:spcPts val="0"/>
              </a:spcAft>
              <a:buNone/>
              <a:defRPr b="1" sz="2800">
                <a:solidFill>
                  <a:srgbClr val="212121"/>
                </a:solidFill>
              </a:defRPr>
            </a:lvl9pPr>
          </a:lstStyle>
          <a:p/>
        </p:txBody>
      </p:sp>
      <p:sp>
        <p:nvSpPr>
          <p:cNvPr id="100" name="Google Shape;100;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3">
    <p:spTree>
      <p:nvGrpSpPr>
        <p:cNvPr id="101" name="Shape 101"/>
        <p:cNvGrpSpPr/>
        <p:nvPr/>
      </p:nvGrpSpPr>
      <p:grpSpPr>
        <a:xfrm>
          <a:off x="0" y="0"/>
          <a:ext cx="0" cy="0"/>
          <a:chOff x="0" y="0"/>
          <a:chExt cx="0" cy="0"/>
        </a:xfrm>
      </p:grpSpPr>
      <p:sp>
        <p:nvSpPr>
          <p:cNvPr id="102" name="Google Shape;102;p22"/>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p:nvPr/>
        </p:nvSpPr>
        <p:spPr>
          <a:xfrm>
            <a:off x="0" y="0"/>
            <a:ext cx="3048000" cy="51435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2"/>
          <p:cNvSpPr/>
          <p:nvPr/>
        </p:nvSpPr>
        <p:spPr>
          <a:xfrm>
            <a:off x="3341300" y="314875"/>
            <a:ext cx="5486400" cy="1134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2"/>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107" name="Google Shape;107;p22"/>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108" name="Google Shape;108;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4">
    <p:bg>
      <p:bgPr>
        <a:solidFill>
          <a:srgbClr val="FFFFFF"/>
        </a:solidFill>
      </p:bgPr>
    </p:bg>
    <p:spTree>
      <p:nvGrpSpPr>
        <p:cNvPr id="109" name="Shape 109"/>
        <p:cNvGrpSpPr/>
        <p:nvPr/>
      </p:nvGrpSpPr>
      <p:grpSpPr>
        <a:xfrm>
          <a:off x="0" y="0"/>
          <a:ext cx="0" cy="0"/>
          <a:chOff x="0" y="0"/>
          <a:chExt cx="0" cy="0"/>
        </a:xfrm>
      </p:grpSpPr>
      <p:sp>
        <p:nvSpPr>
          <p:cNvPr id="110" name="Google Shape;110;p23"/>
          <p:cNvSpPr/>
          <p:nvPr/>
        </p:nvSpPr>
        <p:spPr>
          <a:xfrm>
            <a:off x="0" y="0"/>
            <a:ext cx="9144000" cy="51435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p:nvPr/>
        </p:nvSpPr>
        <p:spPr>
          <a:xfrm>
            <a:off x="6531575" y="0"/>
            <a:ext cx="864300" cy="2460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7395898" y="0"/>
            <a:ext cx="1748100" cy="2460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txBox="1"/>
          <p:nvPr>
            <p:ph type="title"/>
          </p:nvPr>
        </p:nvSpPr>
        <p:spPr>
          <a:xfrm>
            <a:off x="6281725" y="679625"/>
            <a:ext cx="2683200" cy="104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116" name="Google Shape;116;p23"/>
          <p:cNvSpPr txBox="1"/>
          <p:nvPr>
            <p:ph idx="1" type="body"/>
          </p:nvPr>
        </p:nvSpPr>
        <p:spPr>
          <a:xfrm>
            <a:off x="6281725" y="1798300"/>
            <a:ext cx="2683200" cy="2540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17" name="Google Shape;117;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forms/d/1O_EwxGI22cADNVa2PIW5yOxGKHRECGvIp7JRWSMLw4w/edit#responses" TargetMode="External"/><Relationship Id="rId4" Type="http://schemas.openxmlformats.org/officeDocument/2006/relationships/image" Target="../media/image4.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4"/>
          <p:cNvPicPr preferRelativeResize="0"/>
          <p:nvPr/>
        </p:nvPicPr>
        <p:blipFill rotWithShape="1">
          <a:blip r:embed="rId3">
            <a:alphaModFix/>
          </a:blip>
          <a:srcRect b="7806" l="0" r="0" t="7798"/>
          <a:stretch/>
        </p:blipFill>
        <p:spPr>
          <a:xfrm>
            <a:off x="0" y="0"/>
            <a:ext cx="9144008" cy="5143494"/>
          </a:xfrm>
          <a:prstGeom prst="rect">
            <a:avLst/>
          </a:prstGeom>
          <a:noFill/>
          <a:ln>
            <a:noFill/>
          </a:ln>
        </p:spPr>
      </p:pic>
      <p:sp>
        <p:nvSpPr>
          <p:cNvPr id="123" name="Google Shape;123;p24"/>
          <p:cNvSpPr/>
          <p:nvPr/>
        </p:nvSpPr>
        <p:spPr>
          <a:xfrm>
            <a:off x="0" y="3817200"/>
            <a:ext cx="9144000" cy="1326300"/>
          </a:xfrm>
          <a:prstGeom prst="rect">
            <a:avLst/>
          </a:prstGeom>
          <a:solidFill>
            <a:srgbClr val="000000">
              <a:alpha val="4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idx="1" type="subTitle"/>
          </p:nvPr>
        </p:nvSpPr>
        <p:spPr>
          <a:xfrm>
            <a:off x="312500" y="4022100"/>
            <a:ext cx="2544600" cy="916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GB" sz="1100"/>
              <a:t>Burak Selim Şenyurt</a:t>
            </a:r>
            <a:endParaRPr sz="1100"/>
          </a:p>
          <a:p>
            <a:pPr indent="0" lvl="0" marL="0" rtl="0" algn="r">
              <a:spcBef>
                <a:spcPts val="0"/>
              </a:spcBef>
              <a:spcAft>
                <a:spcPts val="0"/>
              </a:spcAft>
              <a:buNone/>
            </a:pPr>
            <a:r>
              <a:rPr lang="en-GB" sz="1100"/>
              <a:t>Uzman Yazılım Geliştirici</a:t>
            </a:r>
            <a:endParaRPr sz="1100"/>
          </a:p>
          <a:p>
            <a:pPr indent="0" lvl="0" marL="0" rtl="0" algn="r">
              <a:spcBef>
                <a:spcPts val="0"/>
              </a:spcBef>
              <a:spcAft>
                <a:spcPts val="0"/>
              </a:spcAft>
              <a:buNone/>
            </a:pPr>
            <a:r>
              <a:rPr lang="en-GB" sz="1100"/>
              <a:t>Doğuş Teknoloji</a:t>
            </a:r>
            <a:endParaRPr sz="1100"/>
          </a:p>
        </p:txBody>
      </p:sp>
      <p:sp>
        <p:nvSpPr>
          <p:cNvPr id="125" name="Google Shape;125;p24"/>
          <p:cNvSpPr txBox="1"/>
          <p:nvPr>
            <p:ph type="ctrTitle"/>
          </p:nvPr>
        </p:nvSpPr>
        <p:spPr>
          <a:xfrm>
            <a:off x="3020725" y="4022100"/>
            <a:ext cx="5451600" cy="916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Monolitik Uygulamalarda Teknik Borç ile Mücadele </a:t>
            </a:r>
            <a:r>
              <a:rPr i="1" lang="en-GB"/>
              <a:t>(Teori)</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p:nvPr/>
        </p:nvSpPr>
        <p:spPr>
          <a:xfrm>
            <a:off x="4922427" y="1086425"/>
            <a:ext cx="4015500" cy="3946800"/>
          </a:xfrm>
          <a:prstGeom prst="roundRect">
            <a:avLst>
              <a:gd fmla="val 173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2605122" y="1086425"/>
            <a:ext cx="2103000" cy="3946800"/>
          </a:xfrm>
          <a:prstGeom prst="roundRect">
            <a:avLst>
              <a:gd fmla="val 4439"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229175" y="1086425"/>
            <a:ext cx="2103000" cy="3946800"/>
          </a:xfrm>
          <a:prstGeom prst="roundRect">
            <a:avLst>
              <a:gd fmla="val 4439"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 Türleri</a:t>
            </a:r>
            <a:endParaRPr b="1">
              <a:latin typeface="Comfortaa"/>
              <a:ea typeface="Comfortaa"/>
              <a:cs typeface="Comfortaa"/>
              <a:sym typeface="Comfortaa"/>
            </a:endParaRPr>
          </a:p>
        </p:txBody>
      </p:sp>
      <p:sp>
        <p:nvSpPr>
          <p:cNvPr id="188" name="Google Shape;188;p33"/>
          <p:cNvSpPr txBox="1"/>
          <p:nvPr/>
        </p:nvSpPr>
        <p:spPr>
          <a:xfrm>
            <a:off x="423900" y="1211500"/>
            <a:ext cx="1655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omfortaa"/>
                <a:ea typeface="Comfortaa"/>
                <a:cs typeface="Comfortaa"/>
                <a:sym typeface="Comfortaa"/>
              </a:rPr>
              <a:t>2007</a:t>
            </a:r>
            <a:endParaRPr>
              <a:latin typeface="Comfortaa"/>
              <a:ea typeface="Comfortaa"/>
              <a:cs typeface="Comfortaa"/>
              <a:sym typeface="Comfortaa"/>
            </a:endParaRPr>
          </a:p>
          <a:p>
            <a:pPr indent="0" lvl="0" marL="0" rtl="0" algn="ctr">
              <a:spcBef>
                <a:spcPts val="0"/>
              </a:spcBef>
              <a:spcAft>
                <a:spcPts val="0"/>
              </a:spcAft>
              <a:buNone/>
            </a:pPr>
            <a:r>
              <a:rPr lang="en-GB" u="sng">
                <a:latin typeface="Comfortaa"/>
                <a:ea typeface="Comfortaa"/>
                <a:cs typeface="Comfortaa"/>
                <a:sym typeface="Comfortaa"/>
              </a:rPr>
              <a:t>Steve McConnel</a:t>
            </a:r>
            <a:endParaRPr u="sng">
              <a:latin typeface="Comfortaa"/>
              <a:ea typeface="Comfortaa"/>
              <a:cs typeface="Comfortaa"/>
              <a:sym typeface="Comfortaa"/>
            </a:endParaRPr>
          </a:p>
        </p:txBody>
      </p:sp>
      <p:sp>
        <p:nvSpPr>
          <p:cNvPr id="189" name="Google Shape;189;p33"/>
          <p:cNvSpPr/>
          <p:nvPr/>
        </p:nvSpPr>
        <p:spPr>
          <a:xfrm>
            <a:off x="341100" y="2381475"/>
            <a:ext cx="1821300" cy="94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Comfortaa"/>
                <a:ea typeface="Comfortaa"/>
                <a:cs typeface="Comfortaa"/>
                <a:sym typeface="Comfortaa"/>
              </a:rPr>
              <a:t>Intentional</a:t>
            </a:r>
            <a:endParaRPr b="1" sz="1200">
              <a:latin typeface="Comfortaa"/>
              <a:ea typeface="Comfortaa"/>
              <a:cs typeface="Comfortaa"/>
              <a:sym typeface="Comfortaa"/>
            </a:endParaRPr>
          </a:p>
          <a:p>
            <a:pPr indent="0" lvl="0" marL="0" rtl="0" algn="ctr">
              <a:spcBef>
                <a:spcPts val="0"/>
              </a:spcBef>
              <a:spcAft>
                <a:spcPts val="0"/>
              </a:spcAft>
              <a:buNone/>
            </a:pPr>
            <a:r>
              <a:rPr i="1" lang="en-GB" sz="1200">
                <a:latin typeface="Comfortaa Light"/>
                <a:ea typeface="Comfortaa Light"/>
                <a:cs typeface="Comfortaa Light"/>
                <a:sym typeface="Comfortaa Light"/>
              </a:rPr>
              <a:t>Stratejik sebeple kasıtlı yapılan.</a:t>
            </a:r>
            <a:endParaRPr i="1" sz="1200">
              <a:latin typeface="Comfortaa Light"/>
              <a:ea typeface="Comfortaa Light"/>
              <a:cs typeface="Comfortaa Light"/>
              <a:sym typeface="Comfortaa Light"/>
            </a:endParaRPr>
          </a:p>
        </p:txBody>
      </p:sp>
      <p:sp>
        <p:nvSpPr>
          <p:cNvPr id="190" name="Google Shape;190;p33"/>
          <p:cNvSpPr/>
          <p:nvPr/>
        </p:nvSpPr>
        <p:spPr>
          <a:xfrm>
            <a:off x="341100" y="3518350"/>
            <a:ext cx="1821300" cy="94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Comfortaa"/>
                <a:ea typeface="Comfortaa"/>
                <a:cs typeface="Comfortaa"/>
                <a:sym typeface="Comfortaa"/>
              </a:rPr>
              <a:t>Un</a:t>
            </a:r>
            <a:r>
              <a:rPr b="1" lang="en-GB" sz="1200">
                <a:latin typeface="Comfortaa"/>
                <a:ea typeface="Comfortaa"/>
                <a:cs typeface="Comfortaa"/>
                <a:sym typeface="Comfortaa"/>
              </a:rPr>
              <a:t>Intentional</a:t>
            </a:r>
            <a:endParaRPr i="1" sz="1200">
              <a:latin typeface="Comfortaa Light"/>
              <a:ea typeface="Comfortaa Light"/>
              <a:cs typeface="Comfortaa Light"/>
              <a:sym typeface="Comfortaa Light"/>
            </a:endParaRPr>
          </a:p>
        </p:txBody>
      </p:sp>
      <p:sp>
        <p:nvSpPr>
          <p:cNvPr id="191" name="Google Shape;191;p33"/>
          <p:cNvSpPr txBox="1"/>
          <p:nvPr/>
        </p:nvSpPr>
        <p:spPr>
          <a:xfrm>
            <a:off x="2492150" y="1134550"/>
            <a:ext cx="2325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omfortaa"/>
                <a:ea typeface="Comfortaa"/>
                <a:cs typeface="Comfortaa"/>
                <a:sym typeface="Comfortaa"/>
              </a:rPr>
              <a:t>2014</a:t>
            </a:r>
            <a:endParaRPr>
              <a:latin typeface="Comfortaa"/>
              <a:ea typeface="Comfortaa"/>
              <a:cs typeface="Comfortaa"/>
              <a:sym typeface="Comfortaa"/>
            </a:endParaRPr>
          </a:p>
          <a:p>
            <a:pPr indent="0" lvl="0" marL="0" rtl="0" algn="ctr">
              <a:spcBef>
                <a:spcPts val="0"/>
              </a:spcBef>
              <a:spcAft>
                <a:spcPts val="0"/>
              </a:spcAft>
              <a:buNone/>
            </a:pPr>
            <a:r>
              <a:rPr lang="en-GB" u="sng">
                <a:latin typeface="Comfortaa"/>
                <a:ea typeface="Comfortaa"/>
                <a:cs typeface="Comfortaa"/>
                <a:sym typeface="Comfortaa"/>
              </a:rPr>
              <a:t>Software Engineering Institute</a:t>
            </a:r>
            <a:br>
              <a:rPr lang="en-GB" u="sng">
                <a:latin typeface="Comfortaa"/>
                <a:ea typeface="Comfortaa"/>
                <a:cs typeface="Comfortaa"/>
                <a:sym typeface="Comfortaa"/>
              </a:rPr>
            </a:br>
            <a:r>
              <a:rPr i="1" lang="en-GB" sz="1000">
                <a:latin typeface="Comfortaa"/>
                <a:ea typeface="Comfortaa"/>
                <a:cs typeface="Comfortaa"/>
                <a:sym typeface="Comfortaa"/>
              </a:rPr>
              <a:t>(Carnegie Mellon)</a:t>
            </a:r>
            <a:endParaRPr i="1" sz="1000">
              <a:latin typeface="Comfortaa"/>
              <a:ea typeface="Comfortaa"/>
              <a:cs typeface="Comfortaa"/>
              <a:sym typeface="Comfortaa"/>
            </a:endParaRPr>
          </a:p>
        </p:txBody>
      </p:sp>
      <p:sp>
        <p:nvSpPr>
          <p:cNvPr id="192" name="Google Shape;192;p33"/>
          <p:cNvSpPr/>
          <p:nvPr/>
        </p:nvSpPr>
        <p:spPr>
          <a:xfrm>
            <a:off x="2828775" y="2150200"/>
            <a:ext cx="1655700" cy="2769300"/>
          </a:xfrm>
          <a:prstGeom prst="roundRect">
            <a:avLst>
              <a:gd fmla="val 9094"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Architecture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Build</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Code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Defect</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Design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Documentation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Infrastructure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People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Process</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Requirement</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Service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Test Automation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Test</a:t>
            </a:r>
            <a:endParaRPr sz="1200">
              <a:latin typeface="Comfortaa Light"/>
              <a:ea typeface="Comfortaa Light"/>
              <a:cs typeface="Comfortaa Light"/>
              <a:sym typeface="Comfortaa Light"/>
            </a:endParaRPr>
          </a:p>
        </p:txBody>
      </p:sp>
      <p:sp>
        <p:nvSpPr>
          <p:cNvPr id="193" name="Google Shape;193;p33"/>
          <p:cNvSpPr txBox="1"/>
          <p:nvPr/>
        </p:nvSpPr>
        <p:spPr>
          <a:xfrm>
            <a:off x="4977725" y="1134550"/>
            <a:ext cx="241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latin typeface="Comfortaa"/>
                <a:ea typeface="Comfortaa"/>
                <a:cs typeface="Comfortaa"/>
                <a:sym typeface="Comfortaa"/>
              </a:rPr>
              <a:t>Technical Debt Quadrant</a:t>
            </a:r>
            <a:br>
              <a:rPr lang="en-GB" sz="1300" u="sng">
                <a:latin typeface="Comfortaa"/>
                <a:ea typeface="Comfortaa"/>
                <a:cs typeface="Comfortaa"/>
                <a:sym typeface="Comfortaa"/>
              </a:rPr>
            </a:br>
            <a:r>
              <a:rPr i="1" lang="en-GB" sz="900">
                <a:latin typeface="Comfortaa"/>
                <a:ea typeface="Comfortaa"/>
                <a:cs typeface="Comfortaa"/>
                <a:sym typeface="Comfortaa"/>
              </a:rPr>
              <a:t>(Martin Fowler)</a:t>
            </a:r>
            <a:endParaRPr i="1" sz="900">
              <a:latin typeface="Comfortaa"/>
              <a:ea typeface="Comfortaa"/>
              <a:cs typeface="Comfortaa"/>
              <a:sym typeface="Comfortaa"/>
            </a:endParaRPr>
          </a:p>
        </p:txBody>
      </p:sp>
      <p:cxnSp>
        <p:nvCxnSpPr>
          <p:cNvPr id="194" name="Google Shape;194;p33"/>
          <p:cNvCxnSpPr/>
          <p:nvPr/>
        </p:nvCxnSpPr>
        <p:spPr>
          <a:xfrm flipH="1">
            <a:off x="6956777" y="1539275"/>
            <a:ext cx="14700" cy="3027000"/>
          </a:xfrm>
          <a:prstGeom prst="straightConnector1">
            <a:avLst/>
          </a:prstGeom>
          <a:noFill/>
          <a:ln cap="flat" cmpd="sng" w="28575">
            <a:solidFill>
              <a:schemeClr val="dk2"/>
            </a:solidFill>
            <a:prstDash val="solid"/>
            <a:round/>
            <a:headEnd len="med" w="med" type="none"/>
            <a:tailEnd len="med" w="med" type="none"/>
          </a:ln>
        </p:spPr>
      </p:cxnSp>
      <p:cxnSp>
        <p:nvCxnSpPr>
          <p:cNvPr id="195" name="Google Shape;195;p33"/>
          <p:cNvCxnSpPr>
            <a:stCxn id="184" idx="3"/>
            <a:endCxn id="184" idx="1"/>
          </p:cNvCxnSpPr>
          <p:nvPr/>
        </p:nvCxnSpPr>
        <p:spPr>
          <a:xfrm rot="10800000">
            <a:off x="4922427" y="3059825"/>
            <a:ext cx="4015500" cy="0"/>
          </a:xfrm>
          <a:prstGeom prst="straightConnector1">
            <a:avLst/>
          </a:prstGeom>
          <a:noFill/>
          <a:ln cap="flat" cmpd="sng" w="28575">
            <a:solidFill>
              <a:schemeClr val="dk2"/>
            </a:solidFill>
            <a:prstDash val="solid"/>
            <a:round/>
            <a:headEnd len="med" w="med" type="none"/>
            <a:tailEnd len="med" w="med" type="none"/>
          </a:ln>
        </p:spPr>
      </p:cxnSp>
      <p:sp>
        <p:nvSpPr>
          <p:cNvPr id="196" name="Google Shape;196;p33"/>
          <p:cNvSpPr txBox="1"/>
          <p:nvPr/>
        </p:nvSpPr>
        <p:spPr>
          <a:xfrm>
            <a:off x="5504275" y="1628430"/>
            <a:ext cx="156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9900FF"/>
                </a:solidFill>
                <a:latin typeface="Comfortaa"/>
                <a:ea typeface="Comfortaa"/>
                <a:cs typeface="Comfortaa"/>
                <a:sym typeface="Comfortaa"/>
              </a:rPr>
              <a:t>Reckless</a:t>
            </a:r>
            <a:br>
              <a:rPr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(Umursamaz/</a:t>
            </a:r>
            <a:br>
              <a:rPr i="1"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Pervasız)</a:t>
            </a:r>
            <a:endParaRPr i="1" sz="1200">
              <a:solidFill>
                <a:srgbClr val="9900FF"/>
              </a:solidFill>
              <a:latin typeface="Comfortaa"/>
              <a:ea typeface="Comfortaa"/>
              <a:cs typeface="Comfortaa"/>
              <a:sym typeface="Comfortaa"/>
            </a:endParaRPr>
          </a:p>
        </p:txBody>
      </p:sp>
      <p:sp>
        <p:nvSpPr>
          <p:cNvPr id="197" name="Google Shape;197;p33"/>
          <p:cNvSpPr txBox="1"/>
          <p:nvPr/>
        </p:nvSpPr>
        <p:spPr>
          <a:xfrm>
            <a:off x="6701550" y="1628425"/>
            <a:ext cx="156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9900FF"/>
                </a:solidFill>
                <a:latin typeface="Comfortaa"/>
                <a:ea typeface="Comfortaa"/>
                <a:cs typeface="Comfortaa"/>
                <a:sym typeface="Comfortaa"/>
              </a:rPr>
              <a:t>Prudent</a:t>
            </a:r>
            <a:br>
              <a:rPr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(Tedbirli/</a:t>
            </a:r>
            <a:br>
              <a:rPr i="1"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İhtiyatlı)</a:t>
            </a:r>
            <a:endParaRPr i="1" sz="1200">
              <a:solidFill>
                <a:srgbClr val="9900FF"/>
              </a:solidFill>
              <a:latin typeface="Comfortaa"/>
              <a:ea typeface="Comfortaa"/>
              <a:cs typeface="Comfortaa"/>
              <a:sym typeface="Comfortaa"/>
            </a:endParaRPr>
          </a:p>
        </p:txBody>
      </p:sp>
      <p:sp>
        <p:nvSpPr>
          <p:cNvPr id="198" name="Google Shape;198;p33"/>
          <p:cNvSpPr txBox="1"/>
          <p:nvPr/>
        </p:nvSpPr>
        <p:spPr>
          <a:xfrm>
            <a:off x="4808664" y="3030450"/>
            <a:ext cx="188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00FF"/>
                </a:solidFill>
                <a:latin typeface="Comfortaa"/>
                <a:ea typeface="Comfortaa"/>
                <a:cs typeface="Comfortaa"/>
                <a:sym typeface="Comfortaa"/>
              </a:rPr>
              <a:t>Inadvertent</a:t>
            </a:r>
            <a:r>
              <a:rPr i="1" lang="en-GB" sz="1200">
                <a:solidFill>
                  <a:srgbClr val="FF00FF"/>
                </a:solidFill>
                <a:latin typeface="Comfortaa"/>
                <a:ea typeface="Comfortaa"/>
                <a:cs typeface="Comfortaa"/>
                <a:sym typeface="Comfortaa"/>
              </a:rPr>
              <a:t>(Kazara)</a:t>
            </a:r>
            <a:endParaRPr i="1" sz="1200">
              <a:solidFill>
                <a:srgbClr val="FF00FF"/>
              </a:solidFill>
              <a:latin typeface="Comfortaa"/>
              <a:ea typeface="Comfortaa"/>
              <a:cs typeface="Comfortaa"/>
              <a:sym typeface="Comfortaa"/>
            </a:endParaRPr>
          </a:p>
        </p:txBody>
      </p:sp>
      <p:sp>
        <p:nvSpPr>
          <p:cNvPr id="199" name="Google Shape;199;p33"/>
          <p:cNvSpPr txBox="1"/>
          <p:nvPr/>
        </p:nvSpPr>
        <p:spPr>
          <a:xfrm>
            <a:off x="4785004" y="2759938"/>
            <a:ext cx="232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00FF"/>
                </a:solidFill>
                <a:latin typeface="Comfortaa"/>
                <a:ea typeface="Comfortaa"/>
                <a:cs typeface="Comfortaa"/>
                <a:sym typeface="Comfortaa"/>
              </a:rPr>
              <a:t>Deliberate</a:t>
            </a:r>
            <a:r>
              <a:rPr i="1" lang="en-GB" sz="1200">
                <a:solidFill>
                  <a:srgbClr val="FF00FF"/>
                </a:solidFill>
                <a:latin typeface="Comfortaa"/>
                <a:ea typeface="Comfortaa"/>
                <a:cs typeface="Comfortaa"/>
                <a:sym typeface="Comfortaa"/>
              </a:rPr>
              <a:t>(Kasten/Planlı)</a:t>
            </a:r>
            <a:endParaRPr i="1" sz="1200">
              <a:solidFill>
                <a:srgbClr val="FF00FF"/>
              </a:solidFill>
              <a:latin typeface="Comfortaa"/>
              <a:ea typeface="Comfortaa"/>
              <a:cs typeface="Comfortaa"/>
              <a:sym typeface="Comfortaa"/>
            </a:endParaRPr>
          </a:p>
        </p:txBody>
      </p:sp>
      <p:sp>
        <p:nvSpPr>
          <p:cNvPr id="200" name="Google Shape;200;p33"/>
          <p:cNvSpPr txBox="1"/>
          <p:nvPr/>
        </p:nvSpPr>
        <p:spPr>
          <a:xfrm>
            <a:off x="4867788" y="2386625"/>
            <a:ext cx="216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Tasarım için zaman yok.</a:t>
            </a:r>
            <a:endParaRPr i="1" sz="1100">
              <a:solidFill>
                <a:srgbClr val="FF0000"/>
              </a:solidFill>
              <a:latin typeface="Comfortaa"/>
              <a:ea typeface="Comfortaa"/>
              <a:cs typeface="Comfortaa"/>
              <a:sym typeface="Comfortaa"/>
            </a:endParaRPr>
          </a:p>
        </p:txBody>
      </p:sp>
      <p:sp>
        <p:nvSpPr>
          <p:cNvPr id="201" name="Google Shape;201;p33"/>
          <p:cNvSpPr txBox="1"/>
          <p:nvPr/>
        </p:nvSpPr>
        <p:spPr>
          <a:xfrm>
            <a:off x="6971475" y="2310150"/>
            <a:ext cx="197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Hemen çıkmalı ve sonuçlara katlanmalıyız.</a:t>
            </a:r>
            <a:endParaRPr i="1" sz="1100">
              <a:solidFill>
                <a:srgbClr val="FF0000"/>
              </a:solidFill>
              <a:latin typeface="Comfortaa"/>
              <a:ea typeface="Comfortaa"/>
              <a:cs typeface="Comfortaa"/>
              <a:sym typeface="Comfortaa"/>
            </a:endParaRPr>
          </a:p>
        </p:txBody>
      </p:sp>
      <p:sp>
        <p:nvSpPr>
          <p:cNvPr id="202" name="Google Shape;202;p33"/>
          <p:cNvSpPr txBox="1"/>
          <p:nvPr/>
        </p:nvSpPr>
        <p:spPr>
          <a:xfrm>
            <a:off x="4922425" y="3752325"/>
            <a:ext cx="1975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Katman ne demek ki?</a:t>
            </a:r>
            <a:endParaRPr i="1" sz="1100">
              <a:solidFill>
                <a:srgbClr val="FF0000"/>
              </a:solidFill>
              <a:latin typeface="Comfortaa"/>
              <a:ea typeface="Comfortaa"/>
              <a:cs typeface="Comfortaa"/>
              <a:sym typeface="Comfortaa"/>
            </a:endParaRPr>
          </a:p>
        </p:txBody>
      </p:sp>
      <p:sp>
        <p:nvSpPr>
          <p:cNvPr id="203" name="Google Shape;203;p33"/>
          <p:cNvSpPr txBox="1"/>
          <p:nvPr/>
        </p:nvSpPr>
        <p:spPr>
          <a:xfrm>
            <a:off x="6930175" y="3659925"/>
            <a:ext cx="197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Artık nasıl yapmamız gerektiğini biliyoruz.</a:t>
            </a:r>
            <a:endParaRPr i="1" sz="1100">
              <a:solidFill>
                <a:srgbClr val="FF0000"/>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Borçlanma Sebepleri</a:t>
            </a:r>
            <a:endParaRPr b="1">
              <a:latin typeface="Comfortaa"/>
              <a:ea typeface="Comfortaa"/>
              <a:cs typeface="Comfortaa"/>
              <a:sym typeface="Comfortaa"/>
            </a:endParaRPr>
          </a:p>
        </p:txBody>
      </p:sp>
      <p:sp>
        <p:nvSpPr>
          <p:cNvPr id="209" name="Google Shape;209;p34"/>
          <p:cNvSpPr txBox="1"/>
          <p:nvPr>
            <p:ph idx="1" type="body"/>
          </p:nvPr>
        </p:nvSpPr>
        <p:spPr>
          <a:xfrm>
            <a:off x="311700" y="962200"/>
            <a:ext cx="8520600" cy="41529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Stratejik</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IT girişimlerinin e</a:t>
            </a:r>
            <a:r>
              <a:rPr lang="en-GB">
                <a:latin typeface="Comfortaa"/>
                <a:ea typeface="Comfortaa"/>
                <a:cs typeface="Comfortaa"/>
                <a:sym typeface="Comfortaa"/>
              </a:rPr>
              <a:t>tkisini ölçememek, bütçe tutarsızlığı, ürün karmaşıklığı, birleşemeler sonrası yetersiz teknoloji entegrasyonu... </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Süreçsel</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Önceliklendirme zaafları, zayıf bakım yönetimi, kod kalite ölçümü yetersizliği, tutarsız disaster recovery operasyonu...</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Yetenek Bazlı</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Teslimatı geciktiren beceri eksikliği, teknik borç azaltmaya nadiren kaynak tahsisi yapılması, karar noktalarında teknik borcun göz ardı edilmesi...</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Mimari</a:t>
            </a:r>
            <a:endParaRPr b="1">
              <a:solidFill>
                <a:srgbClr val="9900FF"/>
              </a:solidFill>
              <a:latin typeface="Comfortaa"/>
              <a:ea typeface="Comfortaa"/>
              <a:cs typeface="Comfortaa"/>
              <a:sym typeface="Comfortaa"/>
            </a:endParaRPr>
          </a:p>
          <a:p>
            <a:pPr indent="0" lvl="0" marL="914400" rtl="0" algn="l">
              <a:spcBef>
                <a:spcPts val="1200"/>
              </a:spcBef>
              <a:spcAft>
                <a:spcPts val="1200"/>
              </a:spcAft>
              <a:buNone/>
            </a:pPr>
            <a:r>
              <a:rPr lang="en-GB">
                <a:latin typeface="Comfortaa"/>
                <a:ea typeface="Comfortaa"/>
                <a:cs typeface="Comfortaa"/>
                <a:sym typeface="Comfortaa"/>
              </a:rPr>
              <a:t>Yapısal güncelleme hataları, legacy sistemlerden kalan problemler, </a:t>
            </a:r>
            <a:r>
              <a:rPr lang="en-GB">
                <a:highlight>
                  <a:schemeClr val="accent6"/>
                </a:highlight>
                <a:latin typeface="Comfortaa"/>
                <a:ea typeface="Comfortaa"/>
                <a:cs typeface="Comfortaa"/>
                <a:sym typeface="Comfortaa"/>
              </a:rPr>
              <a:t>ürünleşmiş PoC uygulamaları</a:t>
            </a:r>
            <a:r>
              <a:rPr lang="en-GB">
                <a:latin typeface="Comfortaa"/>
                <a:ea typeface="Comfortaa"/>
                <a:cs typeface="Comfortaa"/>
                <a:sym typeface="Comfortaa"/>
              </a:rPr>
              <a:t>, yeniden kullanılabilirliği zayıf bloklar, değiştirilmesi zor iş kuralları, tutarsız veri modelleri, fazla point-to-point entegrasyon noktası, özelleştirilmiş değiştirilmesi zor bileşenler...</a:t>
            </a:r>
            <a:endParaRPr>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 Nasıl Yönetilir? </a:t>
            </a:r>
            <a:r>
              <a:rPr b="1" i="1" lang="en-GB">
                <a:latin typeface="Comfortaa"/>
                <a:ea typeface="Comfortaa"/>
                <a:cs typeface="Comfortaa"/>
                <a:sym typeface="Comfortaa"/>
              </a:rPr>
              <a:t>(Genel)</a:t>
            </a:r>
            <a:endParaRPr b="1" i="1">
              <a:latin typeface="Comfortaa"/>
              <a:ea typeface="Comfortaa"/>
              <a:cs typeface="Comfortaa"/>
              <a:sym typeface="Comfortaa"/>
            </a:endParaRPr>
          </a:p>
        </p:txBody>
      </p:sp>
      <p:sp>
        <p:nvSpPr>
          <p:cNvPr id="215" name="Google Shape;215;p35"/>
          <p:cNvSpPr/>
          <p:nvPr/>
        </p:nvSpPr>
        <p:spPr>
          <a:xfrm>
            <a:off x="2863938" y="1302850"/>
            <a:ext cx="3416100" cy="396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Ortak Tanım</a:t>
            </a:r>
            <a:endParaRPr/>
          </a:p>
        </p:txBody>
      </p:sp>
      <p:sp>
        <p:nvSpPr>
          <p:cNvPr id="216" name="Google Shape;216;p35"/>
          <p:cNvSpPr/>
          <p:nvPr/>
        </p:nvSpPr>
        <p:spPr>
          <a:xfrm>
            <a:off x="2863962" y="1776575"/>
            <a:ext cx="3416100" cy="3963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Kabullenme</a:t>
            </a:r>
            <a:endParaRPr/>
          </a:p>
        </p:txBody>
      </p:sp>
      <p:sp>
        <p:nvSpPr>
          <p:cNvPr id="217" name="Google Shape;217;p35"/>
          <p:cNvSpPr/>
          <p:nvPr/>
        </p:nvSpPr>
        <p:spPr>
          <a:xfrm>
            <a:off x="2863951" y="2250300"/>
            <a:ext cx="3416100" cy="3963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Şeffaflık</a:t>
            </a:r>
            <a:endParaRPr/>
          </a:p>
        </p:txBody>
      </p:sp>
      <p:sp>
        <p:nvSpPr>
          <p:cNvPr id="218" name="Google Shape;218;p35"/>
          <p:cNvSpPr/>
          <p:nvPr/>
        </p:nvSpPr>
        <p:spPr>
          <a:xfrm>
            <a:off x="2863938" y="2724025"/>
            <a:ext cx="3416100" cy="3963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Karar Verme Süreci</a:t>
            </a:r>
            <a:endParaRPr/>
          </a:p>
        </p:txBody>
      </p:sp>
      <p:sp>
        <p:nvSpPr>
          <p:cNvPr id="219" name="Google Shape;219;p35"/>
          <p:cNvSpPr/>
          <p:nvPr/>
        </p:nvSpPr>
        <p:spPr>
          <a:xfrm>
            <a:off x="2863937" y="3197750"/>
            <a:ext cx="3416100" cy="396300"/>
          </a:xfrm>
          <a:prstGeom prst="roundRect">
            <a:avLst>
              <a:gd fmla="val 16667"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Kaynak Tahsisi </a:t>
            </a:r>
            <a:r>
              <a:rPr i="1" lang="en-GB"/>
              <a:t>(Task Force)</a:t>
            </a:r>
            <a:endParaRPr i="1"/>
          </a:p>
        </p:txBody>
      </p:sp>
      <p:sp>
        <p:nvSpPr>
          <p:cNvPr id="220" name="Google Shape;220;p35"/>
          <p:cNvSpPr/>
          <p:nvPr/>
        </p:nvSpPr>
        <p:spPr>
          <a:xfrm>
            <a:off x="2863931" y="3671475"/>
            <a:ext cx="3416100" cy="396300"/>
          </a:xfrm>
          <a:prstGeom prst="roundRect">
            <a:avLst>
              <a:gd fmla="val 16667" name="adj"/>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Big Bang </a:t>
            </a:r>
            <a:r>
              <a:rPr i="1" lang="en-GB"/>
              <a:t>(Maraton Projeler)</a:t>
            </a:r>
            <a:endParaRPr i="1"/>
          </a:p>
        </p:txBody>
      </p:sp>
      <p:sp>
        <p:nvSpPr>
          <p:cNvPr id="221" name="Google Shape;221;p35"/>
          <p:cNvSpPr/>
          <p:nvPr/>
        </p:nvSpPr>
        <p:spPr>
          <a:xfrm>
            <a:off x="2863930" y="4145200"/>
            <a:ext cx="3416100" cy="396300"/>
          </a:xfrm>
          <a:prstGeom prst="roundRect">
            <a:avLst>
              <a:gd fmla="val 16667" name="adj"/>
            </a:avLst>
          </a:prstGeom>
          <a:solidFill>
            <a:srgbClr val="783F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İflas Noktası </a:t>
            </a:r>
            <a:r>
              <a:rPr i="1" lang="en-GB"/>
              <a:t>(&gt;%50)</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2100700" y="152400"/>
            <a:ext cx="4942597"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7"/>
          <p:cNvPicPr preferRelativeResize="0"/>
          <p:nvPr/>
        </p:nvPicPr>
        <p:blipFill>
          <a:blip r:embed="rId3">
            <a:alphaModFix/>
          </a:blip>
          <a:stretch>
            <a:fillRect/>
          </a:stretch>
        </p:blipFill>
        <p:spPr>
          <a:xfrm>
            <a:off x="3653998" y="1094900"/>
            <a:ext cx="4706924" cy="3530200"/>
          </a:xfrm>
          <a:prstGeom prst="rect">
            <a:avLst/>
          </a:prstGeom>
          <a:noFill/>
          <a:ln>
            <a:noFill/>
          </a:ln>
        </p:spPr>
      </p:pic>
      <p:sp>
        <p:nvSpPr>
          <p:cNvPr id="232" name="Google Shape;23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Teknik Borcun Üstesinden Gelenler</a:t>
            </a:r>
            <a:endParaRPr/>
          </a:p>
        </p:txBody>
      </p:sp>
      <p:sp>
        <p:nvSpPr>
          <p:cNvPr id="233" name="Google Shape;233;p37"/>
          <p:cNvSpPr/>
          <p:nvPr/>
        </p:nvSpPr>
        <p:spPr>
          <a:xfrm>
            <a:off x="783084" y="1240675"/>
            <a:ext cx="2815200" cy="396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İyi Proje Yönetimi</a:t>
            </a:r>
            <a:endParaRPr/>
          </a:p>
        </p:txBody>
      </p:sp>
      <p:sp>
        <p:nvSpPr>
          <p:cNvPr id="234" name="Google Shape;234;p37"/>
          <p:cNvSpPr/>
          <p:nvPr/>
        </p:nvSpPr>
        <p:spPr>
          <a:xfrm>
            <a:off x="783104" y="1714400"/>
            <a:ext cx="2815200" cy="3963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Yeterli Seviyede Yetenek</a:t>
            </a:r>
            <a:endParaRPr/>
          </a:p>
        </p:txBody>
      </p:sp>
      <p:sp>
        <p:nvSpPr>
          <p:cNvPr id="235" name="Google Shape;235;p37"/>
          <p:cNvSpPr/>
          <p:nvPr/>
        </p:nvSpPr>
        <p:spPr>
          <a:xfrm>
            <a:off x="783095" y="2188125"/>
            <a:ext cx="2815200" cy="3963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Tanımlı Geliştirme Süreçleri</a:t>
            </a:r>
            <a:endParaRPr/>
          </a:p>
        </p:txBody>
      </p:sp>
      <p:sp>
        <p:nvSpPr>
          <p:cNvPr id="236" name="Google Shape;236;p37"/>
          <p:cNvSpPr/>
          <p:nvPr/>
        </p:nvSpPr>
        <p:spPr>
          <a:xfrm>
            <a:off x="783084" y="2661850"/>
            <a:ext cx="2815200" cy="3963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Başarılı Süre Tahminleri</a:t>
            </a:r>
            <a:endParaRPr/>
          </a:p>
        </p:txBody>
      </p:sp>
      <p:sp>
        <p:nvSpPr>
          <p:cNvPr id="237" name="Google Shape;237;p37"/>
          <p:cNvSpPr/>
          <p:nvPr/>
        </p:nvSpPr>
        <p:spPr>
          <a:xfrm>
            <a:off x="783084" y="3135575"/>
            <a:ext cx="2815200" cy="396300"/>
          </a:xfrm>
          <a:prstGeom prst="roundRect">
            <a:avLst>
              <a:gd fmla="val 16667" name="adj"/>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Müşteri Memnuniyeti</a:t>
            </a:r>
            <a:endParaRPr>
              <a:solidFill>
                <a:schemeClr val="lt1"/>
              </a:solidFill>
            </a:endParaRPr>
          </a:p>
        </p:txBody>
      </p:sp>
      <p:sp>
        <p:nvSpPr>
          <p:cNvPr id="238" name="Google Shape;238;p37"/>
          <p:cNvSpPr/>
          <p:nvPr/>
        </p:nvSpPr>
        <p:spPr>
          <a:xfrm>
            <a:off x="783078" y="3609300"/>
            <a:ext cx="2815200" cy="396300"/>
          </a:xfrm>
          <a:prstGeom prst="roundRect">
            <a:avLst>
              <a:gd fmla="val 16667" name="adj"/>
            </a:avLst>
          </a:prstGeom>
          <a:solidFill>
            <a:srgbClr val="0C34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Toplam Kalite Yönetimi Kültürü</a:t>
            </a:r>
            <a:endParaRPr>
              <a:solidFill>
                <a:schemeClr val="lt1"/>
              </a:solidFill>
            </a:endParaRPr>
          </a:p>
        </p:txBody>
      </p:sp>
      <p:sp>
        <p:nvSpPr>
          <p:cNvPr id="239" name="Google Shape;239;p37"/>
          <p:cNvSpPr/>
          <p:nvPr/>
        </p:nvSpPr>
        <p:spPr>
          <a:xfrm>
            <a:off x="783077" y="4083025"/>
            <a:ext cx="2815200" cy="396300"/>
          </a:xfrm>
          <a:prstGeom prst="roundRect">
            <a:avLst>
              <a:gd fmla="val 16667" name="adj"/>
            </a:avLst>
          </a:prstGeom>
          <a:solidFill>
            <a:srgbClr val="0722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Kusur Önleme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8"/>
          <p:cNvPicPr preferRelativeResize="0"/>
          <p:nvPr/>
        </p:nvPicPr>
        <p:blipFill rotWithShape="1">
          <a:blip r:embed="rId3">
            <a:alphaModFix/>
          </a:blip>
          <a:srcRect b="7806" l="0" r="0" t="7798"/>
          <a:stretch/>
        </p:blipFill>
        <p:spPr>
          <a:xfrm>
            <a:off x="1" y="0"/>
            <a:ext cx="9144003" cy="5143501"/>
          </a:xfrm>
          <a:prstGeom prst="rect">
            <a:avLst/>
          </a:prstGeom>
          <a:noFill/>
          <a:ln>
            <a:noFill/>
          </a:ln>
        </p:spPr>
      </p:pic>
      <p:sp>
        <p:nvSpPr>
          <p:cNvPr id="245" name="Google Shape;245;p38"/>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8"/>
          <p:cNvSpPr txBox="1"/>
          <p:nvPr>
            <p:ph type="title"/>
          </p:nvPr>
        </p:nvSpPr>
        <p:spPr>
          <a:xfrm>
            <a:off x="351600" y="2736850"/>
            <a:ext cx="3997500" cy="138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Yazılım Mimarisinden Haber Ver!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Temel Mimariler</a:t>
            </a:r>
            <a:endParaRPr b="1">
              <a:latin typeface="Comfortaa"/>
              <a:ea typeface="Comfortaa"/>
              <a:cs typeface="Comfortaa"/>
              <a:sym typeface="Comfortaa"/>
            </a:endParaRPr>
          </a:p>
        </p:txBody>
      </p:sp>
      <p:sp>
        <p:nvSpPr>
          <p:cNvPr id="252" name="Google Shape;252;p39"/>
          <p:cNvSpPr txBox="1"/>
          <p:nvPr/>
        </p:nvSpPr>
        <p:spPr>
          <a:xfrm>
            <a:off x="1848325" y="1153900"/>
            <a:ext cx="186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rgbClr val="741B47"/>
                </a:solidFill>
                <a:latin typeface="Comfortaa"/>
                <a:ea typeface="Comfortaa"/>
                <a:cs typeface="Comfortaa"/>
                <a:sym typeface="Comfortaa"/>
              </a:rPr>
              <a:t>Monolitik</a:t>
            </a:r>
            <a:br>
              <a:rPr lang="en-GB" sz="1800" u="sng">
                <a:latin typeface="Comfortaa Light"/>
                <a:ea typeface="Comfortaa Light"/>
                <a:cs typeface="Comfortaa Light"/>
                <a:sym typeface="Comfortaa Light"/>
              </a:rPr>
            </a:br>
            <a:r>
              <a:rPr lang="en-GB" sz="1200">
                <a:latin typeface="Comfortaa Light"/>
                <a:ea typeface="Comfortaa Light"/>
                <a:cs typeface="Comfortaa Light"/>
                <a:sym typeface="Comfortaa Light"/>
              </a:rPr>
              <a:t>Tüm kod için tek bir dağıtım birimi</a:t>
            </a:r>
            <a:endParaRPr sz="1200">
              <a:latin typeface="Comfortaa Light"/>
              <a:ea typeface="Comfortaa Light"/>
              <a:cs typeface="Comfortaa Light"/>
              <a:sym typeface="Comfortaa Light"/>
            </a:endParaRPr>
          </a:p>
        </p:txBody>
      </p:sp>
      <p:sp>
        <p:nvSpPr>
          <p:cNvPr id="253" name="Google Shape;253;p39"/>
          <p:cNvSpPr txBox="1"/>
          <p:nvPr/>
        </p:nvSpPr>
        <p:spPr>
          <a:xfrm>
            <a:off x="5432725" y="1153900"/>
            <a:ext cx="32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rgbClr val="9900FF"/>
                </a:solidFill>
                <a:latin typeface="Comfortaa"/>
                <a:ea typeface="Comfortaa"/>
                <a:cs typeface="Comfortaa"/>
                <a:sym typeface="Comfortaa"/>
              </a:rPr>
              <a:t>Distributed</a:t>
            </a:r>
            <a:br>
              <a:rPr lang="en-GB" sz="1800" u="sng">
                <a:latin typeface="Comfortaa Light"/>
                <a:ea typeface="Comfortaa Light"/>
                <a:cs typeface="Comfortaa Light"/>
                <a:sym typeface="Comfortaa Light"/>
              </a:rPr>
            </a:br>
            <a:r>
              <a:rPr lang="en-GB" sz="1200">
                <a:latin typeface="Comfortaa Light"/>
                <a:ea typeface="Comfortaa Light"/>
                <a:cs typeface="Comfortaa Light"/>
                <a:sym typeface="Comfortaa Light"/>
              </a:rPr>
              <a:t>Remote Access Protocol’ ler ile birbirine bağlı çoklu dağıtım birimleri</a:t>
            </a:r>
            <a:endParaRPr sz="1200">
              <a:latin typeface="Comfortaa Light"/>
              <a:ea typeface="Comfortaa Light"/>
              <a:cs typeface="Comfortaa Light"/>
              <a:sym typeface="Comfortaa Light"/>
            </a:endParaRPr>
          </a:p>
        </p:txBody>
      </p:sp>
      <p:sp>
        <p:nvSpPr>
          <p:cNvPr id="254" name="Google Shape;254;p39"/>
          <p:cNvSpPr txBox="1"/>
          <p:nvPr/>
        </p:nvSpPr>
        <p:spPr>
          <a:xfrm>
            <a:off x="1206800" y="2085975"/>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Layered</a:t>
            </a:r>
            <a:endParaRPr>
              <a:latin typeface="Comfortaa"/>
              <a:ea typeface="Comfortaa"/>
              <a:cs typeface="Comfortaa"/>
              <a:sym typeface="Comfortaa"/>
            </a:endParaRPr>
          </a:p>
        </p:txBody>
      </p:sp>
      <p:sp>
        <p:nvSpPr>
          <p:cNvPr id="255" name="Google Shape;255;p39"/>
          <p:cNvSpPr txBox="1"/>
          <p:nvPr/>
        </p:nvSpPr>
        <p:spPr>
          <a:xfrm>
            <a:off x="1206800" y="2803125"/>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Pipeline</a:t>
            </a:r>
            <a:endParaRPr>
              <a:latin typeface="Comfortaa"/>
              <a:ea typeface="Comfortaa"/>
              <a:cs typeface="Comfortaa"/>
              <a:sym typeface="Comfortaa"/>
            </a:endParaRPr>
          </a:p>
        </p:txBody>
      </p:sp>
      <p:sp>
        <p:nvSpPr>
          <p:cNvPr id="256" name="Google Shape;256;p39"/>
          <p:cNvSpPr txBox="1"/>
          <p:nvPr/>
        </p:nvSpPr>
        <p:spPr>
          <a:xfrm>
            <a:off x="1206800" y="3474450"/>
            <a:ext cx="1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Mikro Kernel</a:t>
            </a:r>
            <a:endParaRPr>
              <a:latin typeface="Comfortaa"/>
              <a:ea typeface="Comfortaa"/>
              <a:cs typeface="Comfortaa"/>
              <a:sym typeface="Comfortaa"/>
            </a:endParaRPr>
          </a:p>
        </p:txBody>
      </p:sp>
      <p:cxnSp>
        <p:nvCxnSpPr>
          <p:cNvPr id="257" name="Google Shape;257;p39"/>
          <p:cNvCxnSpPr>
            <a:stCxn id="252" idx="1"/>
            <a:endCxn id="254" idx="1"/>
          </p:cNvCxnSpPr>
          <p:nvPr/>
        </p:nvCxnSpPr>
        <p:spPr>
          <a:xfrm flipH="1">
            <a:off x="1206925" y="1569550"/>
            <a:ext cx="641400" cy="716400"/>
          </a:xfrm>
          <a:prstGeom prst="bentConnector3">
            <a:avLst>
              <a:gd fmla="val 137145" name="adj1"/>
            </a:avLst>
          </a:prstGeom>
          <a:noFill/>
          <a:ln cap="flat" cmpd="sng" w="9525">
            <a:solidFill>
              <a:schemeClr val="dk2"/>
            </a:solidFill>
            <a:prstDash val="solid"/>
            <a:round/>
            <a:headEnd len="med" w="med" type="none"/>
            <a:tailEnd len="med" w="med" type="stealth"/>
          </a:ln>
        </p:spPr>
      </p:cxnSp>
      <p:cxnSp>
        <p:nvCxnSpPr>
          <p:cNvPr id="258" name="Google Shape;258;p39"/>
          <p:cNvCxnSpPr>
            <a:stCxn id="252" idx="1"/>
            <a:endCxn id="255" idx="1"/>
          </p:cNvCxnSpPr>
          <p:nvPr/>
        </p:nvCxnSpPr>
        <p:spPr>
          <a:xfrm flipH="1">
            <a:off x="1206925" y="1569550"/>
            <a:ext cx="641400" cy="1433700"/>
          </a:xfrm>
          <a:prstGeom prst="bentConnector3">
            <a:avLst>
              <a:gd fmla="val 137145" name="adj1"/>
            </a:avLst>
          </a:prstGeom>
          <a:noFill/>
          <a:ln cap="flat" cmpd="sng" w="9525">
            <a:solidFill>
              <a:schemeClr val="dk2"/>
            </a:solidFill>
            <a:prstDash val="solid"/>
            <a:round/>
            <a:headEnd len="med" w="med" type="none"/>
            <a:tailEnd len="med" w="med" type="stealth"/>
          </a:ln>
        </p:spPr>
      </p:cxnSp>
      <p:cxnSp>
        <p:nvCxnSpPr>
          <p:cNvPr id="259" name="Google Shape;259;p39"/>
          <p:cNvCxnSpPr>
            <a:stCxn id="252" idx="1"/>
            <a:endCxn id="256" idx="1"/>
          </p:cNvCxnSpPr>
          <p:nvPr/>
        </p:nvCxnSpPr>
        <p:spPr>
          <a:xfrm flipH="1">
            <a:off x="1206925" y="1569550"/>
            <a:ext cx="641400" cy="2105100"/>
          </a:xfrm>
          <a:prstGeom prst="bentConnector3">
            <a:avLst>
              <a:gd fmla="val 137145" name="adj1"/>
            </a:avLst>
          </a:prstGeom>
          <a:noFill/>
          <a:ln cap="flat" cmpd="sng" w="9525">
            <a:solidFill>
              <a:schemeClr val="dk2"/>
            </a:solidFill>
            <a:prstDash val="solid"/>
            <a:round/>
            <a:headEnd len="med" w="med" type="none"/>
            <a:tailEnd len="med" w="med" type="stealth"/>
          </a:ln>
        </p:spPr>
      </p:cxnSp>
      <p:sp>
        <p:nvSpPr>
          <p:cNvPr id="260" name="Google Shape;260;p39"/>
          <p:cNvSpPr txBox="1"/>
          <p:nvPr/>
        </p:nvSpPr>
        <p:spPr>
          <a:xfrm>
            <a:off x="4808500" y="2028700"/>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Service Based</a:t>
            </a:r>
            <a:endParaRPr>
              <a:latin typeface="Comfortaa"/>
              <a:ea typeface="Comfortaa"/>
              <a:cs typeface="Comfortaa"/>
              <a:sym typeface="Comfortaa"/>
            </a:endParaRPr>
          </a:p>
        </p:txBody>
      </p:sp>
      <p:sp>
        <p:nvSpPr>
          <p:cNvPr id="261" name="Google Shape;261;p39"/>
          <p:cNvSpPr txBox="1"/>
          <p:nvPr/>
        </p:nvSpPr>
        <p:spPr>
          <a:xfrm>
            <a:off x="4808500" y="258087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Event Driven</a:t>
            </a:r>
            <a:endParaRPr>
              <a:latin typeface="Comfortaa"/>
              <a:ea typeface="Comfortaa"/>
              <a:cs typeface="Comfortaa"/>
              <a:sym typeface="Comfortaa"/>
            </a:endParaRPr>
          </a:p>
        </p:txBody>
      </p:sp>
      <p:sp>
        <p:nvSpPr>
          <p:cNvPr id="262" name="Google Shape;262;p39"/>
          <p:cNvSpPr txBox="1"/>
          <p:nvPr/>
        </p:nvSpPr>
        <p:spPr>
          <a:xfrm>
            <a:off x="4808500" y="3133050"/>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Space Based</a:t>
            </a:r>
            <a:endParaRPr>
              <a:latin typeface="Comfortaa"/>
              <a:ea typeface="Comfortaa"/>
              <a:cs typeface="Comfortaa"/>
              <a:sym typeface="Comfortaa"/>
            </a:endParaRPr>
          </a:p>
        </p:txBody>
      </p:sp>
      <p:sp>
        <p:nvSpPr>
          <p:cNvPr id="263" name="Google Shape;263;p39"/>
          <p:cNvSpPr txBox="1"/>
          <p:nvPr/>
        </p:nvSpPr>
        <p:spPr>
          <a:xfrm>
            <a:off x="4808500" y="368522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Service Oriented</a:t>
            </a:r>
            <a:endParaRPr>
              <a:latin typeface="Comfortaa"/>
              <a:ea typeface="Comfortaa"/>
              <a:cs typeface="Comfortaa"/>
              <a:sym typeface="Comfortaa"/>
            </a:endParaRPr>
          </a:p>
        </p:txBody>
      </p:sp>
      <p:sp>
        <p:nvSpPr>
          <p:cNvPr id="264" name="Google Shape;264;p39"/>
          <p:cNvSpPr txBox="1"/>
          <p:nvPr/>
        </p:nvSpPr>
        <p:spPr>
          <a:xfrm>
            <a:off x="4808500" y="423907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Microservices</a:t>
            </a:r>
            <a:endParaRPr>
              <a:latin typeface="Comfortaa"/>
              <a:ea typeface="Comfortaa"/>
              <a:cs typeface="Comfortaa"/>
              <a:sym typeface="Comfortaa"/>
            </a:endParaRPr>
          </a:p>
        </p:txBody>
      </p:sp>
      <p:cxnSp>
        <p:nvCxnSpPr>
          <p:cNvPr id="265" name="Google Shape;265;p39"/>
          <p:cNvCxnSpPr>
            <a:stCxn id="253" idx="1"/>
            <a:endCxn id="260" idx="1"/>
          </p:cNvCxnSpPr>
          <p:nvPr/>
        </p:nvCxnSpPr>
        <p:spPr>
          <a:xfrm flipH="1">
            <a:off x="4808425" y="1569550"/>
            <a:ext cx="624300" cy="6594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66" name="Google Shape;266;p39"/>
          <p:cNvCxnSpPr>
            <a:stCxn id="253" idx="1"/>
            <a:endCxn id="261" idx="1"/>
          </p:cNvCxnSpPr>
          <p:nvPr/>
        </p:nvCxnSpPr>
        <p:spPr>
          <a:xfrm flipH="1">
            <a:off x="4808425" y="1569550"/>
            <a:ext cx="624300" cy="12114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67" name="Google Shape;267;p39"/>
          <p:cNvCxnSpPr>
            <a:stCxn id="253" idx="1"/>
            <a:endCxn id="262" idx="1"/>
          </p:cNvCxnSpPr>
          <p:nvPr/>
        </p:nvCxnSpPr>
        <p:spPr>
          <a:xfrm flipH="1">
            <a:off x="4808425" y="1569550"/>
            <a:ext cx="624300" cy="17637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68" name="Google Shape;268;p39"/>
          <p:cNvCxnSpPr>
            <a:stCxn id="253" idx="1"/>
            <a:endCxn id="263" idx="1"/>
          </p:cNvCxnSpPr>
          <p:nvPr/>
        </p:nvCxnSpPr>
        <p:spPr>
          <a:xfrm flipH="1">
            <a:off x="4808425" y="1569550"/>
            <a:ext cx="624300" cy="23157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69" name="Google Shape;269;p39"/>
          <p:cNvCxnSpPr>
            <a:stCxn id="253" idx="1"/>
            <a:endCxn id="264" idx="1"/>
          </p:cNvCxnSpPr>
          <p:nvPr/>
        </p:nvCxnSpPr>
        <p:spPr>
          <a:xfrm flipH="1">
            <a:off x="4808425" y="1569550"/>
            <a:ext cx="624300" cy="2869500"/>
          </a:xfrm>
          <a:prstGeom prst="bentConnector3">
            <a:avLst>
              <a:gd fmla="val 13813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Monolitik Uygulamalar</a:t>
            </a:r>
            <a:endParaRPr b="1">
              <a:latin typeface="Comfortaa"/>
              <a:ea typeface="Comfortaa"/>
              <a:cs typeface="Comfortaa"/>
              <a:sym typeface="Comfortaa"/>
            </a:endParaRPr>
          </a:p>
        </p:txBody>
      </p:sp>
      <p:sp>
        <p:nvSpPr>
          <p:cNvPr id="275" name="Google Shape;275;p40"/>
          <p:cNvSpPr/>
          <p:nvPr/>
        </p:nvSpPr>
        <p:spPr>
          <a:xfrm>
            <a:off x="997950" y="110770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Presentation Layer</a:t>
            </a:r>
            <a:endParaRPr sz="2000">
              <a:latin typeface="Comfortaa"/>
              <a:ea typeface="Comfortaa"/>
              <a:cs typeface="Comfortaa"/>
              <a:sym typeface="Comfortaa"/>
            </a:endParaRPr>
          </a:p>
        </p:txBody>
      </p:sp>
      <p:sp>
        <p:nvSpPr>
          <p:cNvPr id="276" name="Google Shape;276;p40"/>
          <p:cNvSpPr/>
          <p:nvPr/>
        </p:nvSpPr>
        <p:spPr>
          <a:xfrm>
            <a:off x="1409050" y="1243450"/>
            <a:ext cx="1340400" cy="4257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fortaa"/>
                <a:ea typeface="Comfortaa"/>
                <a:cs typeface="Comfortaa"/>
                <a:sym typeface="Comfortaa"/>
              </a:rPr>
              <a:t>Component</a:t>
            </a:r>
            <a:endParaRPr>
              <a:latin typeface="Comfortaa"/>
              <a:ea typeface="Comfortaa"/>
              <a:cs typeface="Comfortaa"/>
              <a:sym typeface="Comfortaa"/>
            </a:endParaRPr>
          </a:p>
        </p:txBody>
      </p:sp>
      <p:sp>
        <p:nvSpPr>
          <p:cNvPr id="277" name="Google Shape;277;p40"/>
          <p:cNvSpPr/>
          <p:nvPr/>
        </p:nvSpPr>
        <p:spPr>
          <a:xfrm>
            <a:off x="997950" y="1849325"/>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2000">
                <a:latin typeface="Comfortaa"/>
                <a:ea typeface="Comfortaa"/>
                <a:cs typeface="Comfortaa"/>
                <a:sym typeface="Comfortaa"/>
              </a:rPr>
              <a:t>Business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78" name="Google Shape;278;p40"/>
          <p:cNvSpPr/>
          <p:nvPr/>
        </p:nvSpPr>
        <p:spPr>
          <a:xfrm>
            <a:off x="1409050"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79" name="Google Shape;279;p40"/>
          <p:cNvSpPr/>
          <p:nvPr/>
        </p:nvSpPr>
        <p:spPr>
          <a:xfrm>
            <a:off x="2818575"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80" name="Google Shape;280;p40"/>
          <p:cNvSpPr/>
          <p:nvPr/>
        </p:nvSpPr>
        <p:spPr>
          <a:xfrm>
            <a:off x="4247025"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cxnSp>
        <p:nvCxnSpPr>
          <p:cNvPr id="281" name="Google Shape;281;p40"/>
          <p:cNvCxnSpPr>
            <a:stCxn id="276" idx="2"/>
            <a:endCxn id="278" idx="0"/>
          </p:cNvCxnSpPr>
          <p:nvPr/>
        </p:nvCxnSpPr>
        <p:spPr>
          <a:xfrm>
            <a:off x="2079250" y="1669150"/>
            <a:ext cx="0" cy="3159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40"/>
          <p:cNvCxnSpPr>
            <a:stCxn id="276" idx="2"/>
            <a:endCxn id="279" idx="0"/>
          </p:cNvCxnSpPr>
          <p:nvPr/>
        </p:nvCxnSpPr>
        <p:spPr>
          <a:xfrm>
            <a:off x="2079250" y="1669150"/>
            <a:ext cx="1409400" cy="3159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40"/>
          <p:cNvSpPr/>
          <p:nvPr/>
        </p:nvSpPr>
        <p:spPr>
          <a:xfrm>
            <a:off x="997950" y="259095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Service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84" name="Google Shape;284;p40"/>
          <p:cNvSpPr/>
          <p:nvPr/>
        </p:nvSpPr>
        <p:spPr>
          <a:xfrm>
            <a:off x="1409050" y="2726700"/>
            <a:ext cx="1340400" cy="4257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Shared </a:t>
            </a: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85" name="Google Shape;285;p40"/>
          <p:cNvSpPr/>
          <p:nvPr/>
        </p:nvSpPr>
        <p:spPr>
          <a:xfrm>
            <a:off x="997950" y="3332575"/>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Persistence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86" name="Google Shape;286;p40"/>
          <p:cNvSpPr/>
          <p:nvPr/>
        </p:nvSpPr>
        <p:spPr>
          <a:xfrm>
            <a:off x="997950" y="409800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Database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87" name="Google Shape;287;p40"/>
          <p:cNvSpPr/>
          <p:nvPr/>
        </p:nvSpPr>
        <p:spPr>
          <a:xfrm>
            <a:off x="6667100" y="1227100"/>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88" name="Google Shape;288;p40"/>
          <p:cNvSpPr/>
          <p:nvPr/>
        </p:nvSpPr>
        <p:spPr>
          <a:xfrm>
            <a:off x="6667100" y="2241786"/>
            <a:ext cx="1340400" cy="221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89" name="Google Shape;289;p40"/>
          <p:cNvSpPr/>
          <p:nvPr/>
        </p:nvSpPr>
        <p:spPr>
          <a:xfrm>
            <a:off x="6667100" y="2807086"/>
            <a:ext cx="1340400" cy="221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38761D"/>
                </a:solidFill>
                <a:latin typeface="Comfortaa"/>
                <a:ea typeface="Comfortaa"/>
                <a:cs typeface="Comfortaa"/>
                <a:sym typeface="Comfortaa"/>
              </a:rPr>
              <a:t>open</a:t>
            </a:r>
            <a:endParaRPr b="1">
              <a:solidFill>
                <a:srgbClr val="38761D"/>
              </a:solidFill>
              <a:latin typeface="Comfortaa"/>
              <a:ea typeface="Comfortaa"/>
              <a:cs typeface="Comfortaa"/>
              <a:sym typeface="Comfortaa"/>
            </a:endParaRPr>
          </a:p>
        </p:txBody>
      </p:sp>
      <p:sp>
        <p:nvSpPr>
          <p:cNvPr id="290" name="Google Shape;290;p40"/>
          <p:cNvSpPr/>
          <p:nvPr/>
        </p:nvSpPr>
        <p:spPr>
          <a:xfrm>
            <a:off x="6667100" y="3463875"/>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91" name="Google Shape;291;p40"/>
          <p:cNvSpPr/>
          <p:nvPr/>
        </p:nvSpPr>
        <p:spPr>
          <a:xfrm>
            <a:off x="6667100" y="4193600"/>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p:nvPr/>
        </p:nvSpPr>
        <p:spPr>
          <a:xfrm>
            <a:off x="6408675" y="1153730"/>
            <a:ext cx="2405700" cy="20268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297" name="Google Shape;297;p41"/>
          <p:cNvSpPr/>
          <p:nvPr/>
        </p:nvSpPr>
        <p:spPr>
          <a:xfrm>
            <a:off x="3474975" y="2344950"/>
            <a:ext cx="2405700" cy="9807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298" name="Google Shape;298;p41"/>
          <p:cNvSpPr/>
          <p:nvPr/>
        </p:nvSpPr>
        <p:spPr>
          <a:xfrm>
            <a:off x="397450" y="3762625"/>
            <a:ext cx="2405700" cy="8235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299" name="Google Shape;29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Monolitik Uygulamalar</a:t>
            </a:r>
            <a:endParaRPr/>
          </a:p>
          <a:p>
            <a:pPr indent="0" lvl="0" marL="0" rtl="0" algn="l">
              <a:spcBef>
                <a:spcPts val="0"/>
              </a:spcBef>
              <a:spcAft>
                <a:spcPts val="0"/>
              </a:spcAft>
              <a:buNone/>
            </a:pPr>
            <a:r>
              <a:t/>
            </a:r>
            <a:endParaRPr/>
          </a:p>
        </p:txBody>
      </p:sp>
      <p:sp>
        <p:nvSpPr>
          <p:cNvPr id="300" name="Google Shape;300;p41"/>
          <p:cNvSpPr/>
          <p:nvPr/>
        </p:nvSpPr>
        <p:spPr>
          <a:xfrm>
            <a:off x="397450" y="1146150"/>
            <a:ext cx="2405700" cy="23475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301" name="Google Shape;301;p41"/>
          <p:cNvSpPr/>
          <p:nvPr/>
        </p:nvSpPr>
        <p:spPr>
          <a:xfrm>
            <a:off x="464550" y="1247675"/>
            <a:ext cx="2220900" cy="664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fortaa"/>
                <a:ea typeface="Comfortaa"/>
                <a:cs typeface="Comfortaa"/>
                <a:sym typeface="Comfortaa"/>
              </a:rPr>
              <a:t>Presentation </a:t>
            </a:r>
            <a:r>
              <a:rPr lang="en-GB" sz="1800">
                <a:latin typeface="Comfortaa"/>
                <a:ea typeface="Comfortaa"/>
                <a:cs typeface="Comfortaa"/>
                <a:sym typeface="Comfortaa"/>
              </a:rPr>
              <a:t>Layer</a:t>
            </a:r>
            <a:endParaRPr sz="1800">
              <a:latin typeface="Comfortaa"/>
              <a:ea typeface="Comfortaa"/>
              <a:cs typeface="Comfortaa"/>
              <a:sym typeface="Comfortaa"/>
            </a:endParaRPr>
          </a:p>
        </p:txBody>
      </p:sp>
      <p:sp>
        <p:nvSpPr>
          <p:cNvPr id="302" name="Google Shape;302;p41"/>
          <p:cNvSpPr/>
          <p:nvPr/>
        </p:nvSpPr>
        <p:spPr>
          <a:xfrm>
            <a:off x="464550" y="1984800"/>
            <a:ext cx="2220900" cy="664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fortaa"/>
                <a:ea typeface="Comfortaa"/>
                <a:cs typeface="Comfortaa"/>
                <a:sym typeface="Comfortaa"/>
              </a:rPr>
              <a:t>Business</a:t>
            </a:r>
            <a:endParaRPr sz="1800">
              <a:latin typeface="Comfortaa"/>
              <a:ea typeface="Comfortaa"/>
              <a:cs typeface="Comfortaa"/>
              <a:sym typeface="Comfortaa"/>
            </a:endParaRPr>
          </a:p>
          <a:p>
            <a:pPr indent="0" lvl="0" marL="0" rtl="0" algn="ctr">
              <a:spcBef>
                <a:spcPts val="0"/>
              </a:spcBef>
              <a:spcAft>
                <a:spcPts val="0"/>
              </a:spcAft>
              <a:buNone/>
            </a:pPr>
            <a:r>
              <a:rPr lang="en-GB" sz="1800">
                <a:latin typeface="Comfortaa"/>
                <a:ea typeface="Comfortaa"/>
                <a:cs typeface="Comfortaa"/>
                <a:sym typeface="Comfortaa"/>
              </a:rPr>
              <a:t>Layer</a:t>
            </a:r>
            <a:endParaRPr sz="1800">
              <a:latin typeface="Comfortaa"/>
              <a:ea typeface="Comfortaa"/>
              <a:cs typeface="Comfortaa"/>
              <a:sym typeface="Comfortaa"/>
            </a:endParaRPr>
          </a:p>
        </p:txBody>
      </p:sp>
      <p:sp>
        <p:nvSpPr>
          <p:cNvPr id="303" name="Google Shape;303;p41"/>
          <p:cNvSpPr/>
          <p:nvPr/>
        </p:nvSpPr>
        <p:spPr>
          <a:xfrm>
            <a:off x="464550" y="2721925"/>
            <a:ext cx="2220900" cy="664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fortaa"/>
                <a:ea typeface="Comfortaa"/>
                <a:cs typeface="Comfortaa"/>
                <a:sym typeface="Comfortaa"/>
              </a:rPr>
              <a:t>Persistence</a:t>
            </a:r>
            <a:endParaRPr sz="1800">
              <a:latin typeface="Comfortaa"/>
              <a:ea typeface="Comfortaa"/>
              <a:cs typeface="Comfortaa"/>
              <a:sym typeface="Comfortaa"/>
            </a:endParaRPr>
          </a:p>
          <a:p>
            <a:pPr indent="0" lvl="0" marL="0" rtl="0" algn="ctr">
              <a:spcBef>
                <a:spcPts val="0"/>
              </a:spcBef>
              <a:spcAft>
                <a:spcPts val="0"/>
              </a:spcAft>
              <a:buNone/>
            </a:pPr>
            <a:r>
              <a:rPr lang="en-GB" sz="1800">
                <a:latin typeface="Comfortaa"/>
                <a:ea typeface="Comfortaa"/>
                <a:cs typeface="Comfortaa"/>
                <a:sym typeface="Comfortaa"/>
              </a:rPr>
              <a:t>Layer</a:t>
            </a:r>
            <a:endParaRPr sz="1800">
              <a:latin typeface="Comfortaa"/>
              <a:ea typeface="Comfortaa"/>
              <a:cs typeface="Comfortaa"/>
              <a:sym typeface="Comfortaa"/>
            </a:endParaRPr>
          </a:p>
        </p:txBody>
      </p:sp>
      <p:sp>
        <p:nvSpPr>
          <p:cNvPr id="304" name="Google Shape;304;p41"/>
          <p:cNvSpPr/>
          <p:nvPr/>
        </p:nvSpPr>
        <p:spPr>
          <a:xfrm>
            <a:off x="464550" y="3840925"/>
            <a:ext cx="2220900" cy="664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omfortaa"/>
                <a:ea typeface="Comfortaa"/>
                <a:cs typeface="Comfortaa"/>
                <a:sym typeface="Comfortaa"/>
              </a:rPr>
              <a:t>DB </a:t>
            </a:r>
            <a:r>
              <a:rPr lang="en-GB" sz="1800">
                <a:latin typeface="Comfortaa"/>
                <a:ea typeface="Comfortaa"/>
                <a:cs typeface="Comfortaa"/>
                <a:sym typeface="Comfortaa"/>
              </a:rPr>
              <a:t>Layer</a:t>
            </a:r>
            <a:endParaRPr sz="1800">
              <a:latin typeface="Comfortaa"/>
              <a:ea typeface="Comfortaa"/>
              <a:cs typeface="Comfortaa"/>
              <a:sym typeface="Comfortaa"/>
            </a:endParaRPr>
          </a:p>
        </p:txBody>
      </p:sp>
      <p:sp>
        <p:nvSpPr>
          <p:cNvPr id="305" name="Google Shape;305;p41"/>
          <p:cNvSpPr txBox="1"/>
          <p:nvPr/>
        </p:nvSpPr>
        <p:spPr>
          <a:xfrm>
            <a:off x="1814950" y="3413575"/>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sp>
        <p:nvSpPr>
          <p:cNvPr id="306" name="Google Shape;306;p41"/>
          <p:cNvSpPr txBox="1"/>
          <p:nvPr/>
        </p:nvSpPr>
        <p:spPr>
          <a:xfrm>
            <a:off x="1872250" y="4509925"/>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sp>
        <p:nvSpPr>
          <p:cNvPr id="307" name="Google Shape;307;p41"/>
          <p:cNvSpPr/>
          <p:nvPr/>
        </p:nvSpPr>
        <p:spPr>
          <a:xfrm>
            <a:off x="3474975" y="1146150"/>
            <a:ext cx="2405700" cy="6645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308" name="Google Shape;308;p41"/>
          <p:cNvSpPr/>
          <p:nvPr/>
        </p:nvSpPr>
        <p:spPr>
          <a:xfrm>
            <a:off x="3583925" y="1225650"/>
            <a:ext cx="2220900" cy="457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Presentation </a:t>
            </a:r>
            <a:r>
              <a:rPr lang="en-GB" sz="1600">
                <a:latin typeface="Comfortaa"/>
                <a:ea typeface="Comfortaa"/>
                <a:cs typeface="Comfortaa"/>
                <a:sym typeface="Comfortaa"/>
              </a:rPr>
              <a:t>Layer</a:t>
            </a:r>
            <a:endParaRPr sz="1600">
              <a:latin typeface="Comfortaa"/>
              <a:ea typeface="Comfortaa"/>
              <a:cs typeface="Comfortaa"/>
              <a:sym typeface="Comfortaa"/>
            </a:endParaRPr>
          </a:p>
        </p:txBody>
      </p:sp>
      <p:sp>
        <p:nvSpPr>
          <p:cNvPr id="309" name="Google Shape;309;p41"/>
          <p:cNvSpPr/>
          <p:nvPr/>
        </p:nvSpPr>
        <p:spPr>
          <a:xfrm>
            <a:off x="3567375" y="2442750"/>
            <a:ext cx="2220900" cy="358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Business Layer</a:t>
            </a:r>
            <a:endParaRPr sz="1600">
              <a:latin typeface="Comfortaa"/>
              <a:ea typeface="Comfortaa"/>
              <a:cs typeface="Comfortaa"/>
              <a:sym typeface="Comfortaa"/>
            </a:endParaRPr>
          </a:p>
        </p:txBody>
      </p:sp>
      <p:sp>
        <p:nvSpPr>
          <p:cNvPr id="310" name="Google Shape;310;p41"/>
          <p:cNvSpPr txBox="1"/>
          <p:nvPr/>
        </p:nvSpPr>
        <p:spPr>
          <a:xfrm>
            <a:off x="4877050" y="1737750"/>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sp>
        <p:nvSpPr>
          <p:cNvPr id="311" name="Google Shape;311;p41"/>
          <p:cNvSpPr/>
          <p:nvPr/>
        </p:nvSpPr>
        <p:spPr>
          <a:xfrm>
            <a:off x="3567375" y="2877750"/>
            <a:ext cx="2220900" cy="358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Persistence Layer</a:t>
            </a:r>
            <a:endParaRPr sz="1600">
              <a:latin typeface="Comfortaa"/>
              <a:ea typeface="Comfortaa"/>
              <a:cs typeface="Comfortaa"/>
              <a:sym typeface="Comfortaa"/>
            </a:endParaRPr>
          </a:p>
        </p:txBody>
      </p:sp>
      <p:sp>
        <p:nvSpPr>
          <p:cNvPr id="312" name="Google Shape;312;p41"/>
          <p:cNvSpPr txBox="1"/>
          <p:nvPr/>
        </p:nvSpPr>
        <p:spPr>
          <a:xfrm>
            <a:off x="4868475" y="3236550"/>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sp>
        <p:nvSpPr>
          <p:cNvPr id="313" name="Google Shape;313;p41"/>
          <p:cNvSpPr/>
          <p:nvPr/>
        </p:nvSpPr>
        <p:spPr>
          <a:xfrm>
            <a:off x="3474975" y="3865350"/>
            <a:ext cx="2405700" cy="664500"/>
          </a:xfrm>
          <a:prstGeom prst="roundRect">
            <a:avLst>
              <a:gd fmla="val 7582"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p>
        </p:txBody>
      </p:sp>
      <p:sp>
        <p:nvSpPr>
          <p:cNvPr id="314" name="Google Shape;314;p41"/>
          <p:cNvSpPr/>
          <p:nvPr/>
        </p:nvSpPr>
        <p:spPr>
          <a:xfrm>
            <a:off x="3583925" y="3944850"/>
            <a:ext cx="2220900" cy="457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DB </a:t>
            </a:r>
            <a:r>
              <a:rPr lang="en-GB" sz="1600">
                <a:latin typeface="Comfortaa"/>
                <a:ea typeface="Comfortaa"/>
                <a:cs typeface="Comfortaa"/>
                <a:sym typeface="Comfortaa"/>
              </a:rPr>
              <a:t>Layer</a:t>
            </a:r>
            <a:endParaRPr sz="1600">
              <a:latin typeface="Comfortaa"/>
              <a:ea typeface="Comfortaa"/>
              <a:cs typeface="Comfortaa"/>
              <a:sym typeface="Comfortaa"/>
            </a:endParaRPr>
          </a:p>
        </p:txBody>
      </p:sp>
      <p:sp>
        <p:nvSpPr>
          <p:cNvPr id="315" name="Google Shape;315;p41"/>
          <p:cNvSpPr txBox="1"/>
          <p:nvPr/>
        </p:nvSpPr>
        <p:spPr>
          <a:xfrm>
            <a:off x="4877050" y="4456950"/>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sp>
        <p:nvSpPr>
          <p:cNvPr id="316" name="Google Shape;316;p41"/>
          <p:cNvSpPr/>
          <p:nvPr/>
        </p:nvSpPr>
        <p:spPr>
          <a:xfrm>
            <a:off x="6501075" y="1301850"/>
            <a:ext cx="2220900" cy="457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Presentation Layer</a:t>
            </a:r>
            <a:endParaRPr sz="1600">
              <a:latin typeface="Comfortaa"/>
              <a:ea typeface="Comfortaa"/>
              <a:cs typeface="Comfortaa"/>
              <a:sym typeface="Comfortaa"/>
            </a:endParaRPr>
          </a:p>
        </p:txBody>
      </p:sp>
      <p:sp>
        <p:nvSpPr>
          <p:cNvPr id="317" name="Google Shape;317;p41"/>
          <p:cNvSpPr/>
          <p:nvPr/>
        </p:nvSpPr>
        <p:spPr>
          <a:xfrm>
            <a:off x="6501075" y="1834650"/>
            <a:ext cx="2220900" cy="358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Business Layer</a:t>
            </a:r>
            <a:endParaRPr sz="1600">
              <a:latin typeface="Comfortaa"/>
              <a:ea typeface="Comfortaa"/>
              <a:cs typeface="Comfortaa"/>
              <a:sym typeface="Comfortaa"/>
            </a:endParaRPr>
          </a:p>
        </p:txBody>
      </p:sp>
      <p:sp>
        <p:nvSpPr>
          <p:cNvPr id="318" name="Google Shape;318;p41"/>
          <p:cNvSpPr/>
          <p:nvPr/>
        </p:nvSpPr>
        <p:spPr>
          <a:xfrm>
            <a:off x="6501075" y="2268750"/>
            <a:ext cx="2220900" cy="358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Persistence Layer</a:t>
            </a:r>
            <a:endParaRPr sz="1600">
              <a:latin typeface="Comfortaa"/>
              <a:ea typeface="Comfortaa"/>
              <a:cs typeface="Comfortaa"/>
              <a:sym typeface="Comfortaa"/>
            </a:endParaRPr>
          </a:p>
        </p:txBody>
      </p:sp>
      <p:sp>
        <p:nvSpPr>
          <p:cNvPr id="319" name="Google Shape;319;p41"/>
          <p:cNvSpPr/>
          <p:nvPr/>
        </p:nvSpPr>
        <p:spPr>
          <a:xfrm>
            <a:off x="6501075" y="2702850"/>
            <a:ext cx="2220900" cy="3588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latin typeface="Comfortaa"/>
                <a:ea typeface="Comfortaa"/>
                <a:cs typeface="Comfortaa"/>
                <a:sym typeface="Comfortaa"/>
              </a:rPr>
              <a:t>DB Layer</a:t>
            </a:r>
            <a:endParaRPr sz="1600">
              <a:latin typeface="Comfortaa"/>
              <a:ea typeface="Comfortaa"/>
              <a:cs typeface="Comfortaa"/>
              <a:sym typeface="Comfortaa"/>
            </a:endParaRPr>
          </a:p>
        </p:txBody>
      </p:sp>
      <p:sp>
        <p:nvSpPr>
          <p:cNvPr id="320" name="Google Shape;320;p41"/>
          <p:cNvSpPr txBox="1"/>
          <p:nvPr/>
        </p:nvSpPr>
        <p:spPr>
          <a:xfrm>
            <a:off x="7802175" y="3060750"/>
            <a:ext cx="10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Comfortaa"/>
                <a:ea typeface="Comfortaa"/>
                <a:cs typeface="Comfortaa"/>
                <a:sym typeface="Comfortaa"/>
              </a:rPr>
              <a:t>deployable</a:t>
            </a:r>
            <a:endParaRPr b="1" sz="1200">
              <a:latin typeface="Comfortaa"/>
              <a:ea typeface="Comfortaa"/>
              <a:cs typeface="Comfortaa"/>
              <a:sym typeface="Comfortaa"/>
            </a:endParaRPr>
          </a:p>
        </p:txBody>
      </p:sp>
      <p:cxnSp>
        <p:nvCxnSpPr>
          <p:cNvPr id="321" name="Google Shape;321;p41"/>
          <p:cNvCxnSpPr/>
          <p:nvPr/>
        </p:nvCxnSpPr>
        <p:spPr>
          <a:xfrm>
            <a:off x="3092975" y="1134100"/>
            <a:ext cx="0" cy="3619800"/>
          </a:xfrm>
          <a:prstGeom prst="straightConnector1">
            <a:avLst/>
          </a:prstGeom>
          <a:noFill/>
          <a:ln cap="flat" cmpd="sng" w="38100">
            <a:solidFill>
              <a:srgbClr val="741B47"/>
            </a:solidFill>
            <a:prstDash val="dash"/>
            <a:round/>
            <a:headEnd len="med" w="med" type="none"/>
            <a:tailEnd len="med" w="med" type="none"/>
          </a:ln>
        </p:spPr>
      </p:cxnSp>
      <p:cxnSp>
        <p:nvCxnSpPr>
          <p:cNvPr id="322" name="Google Shape;322;p41"/>
          <p:cNvCxnSpPr/>
          <p:nvPr/>
        </p:nvCxnSpPr>
        <p:spPr>
          <a:xfrm>
            <a:off x="6193425" y="1134100"/>
            <a:ext cx="0" cy="3619800"/>
          </a:xfrm>
          <a:prstGeom prst="straightConnector1">
            <a:avLst/>
          </a:prstGeom>
          <a:noFill/>
          <a:ln cap="flat" cmpd="sng" w="38100">
            <a:solidFill>
              <a:srgbClr val="741B47"/>
            </a:solidFill>
            <a:prstDash val="dash"/>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Tipik Semptomlar</a:t>
            </a:r>
            <a:endParaRPr b="1">
              <a:latin typeface="Comfortaa"/>
              <a:ea typeface="Comfortaa"/>
              <a:cs typeface="Comfortaa"/>
              <a:sym typeface="Comfortaa"/>
            </a:endParaRPr>
          </a:p>
        </p:txBody>
      </p:sp>
      <p:sp>
        <p:nvSpPr>
          <p:cNvPr id="328" name="Google Shape;328;p42"/>
          <p:cNvSpPr txBox="1"/>
          <p:nvPr>
            <p:ph idx="1" type="body"/>
          </p:nvPr>
        </p:nvSpPr>
        <p:spPr>
          <a:xfrm>
            <a:off x="311700" y="10000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Loglar sorun tespitinde yetersiz kalıp </a:t>
            </a:r>
            <a:r>
              <a:rPr lang="en-GB">
                <a:highlight>
                  <a:schemeClr val="accent6"/>
                </a:highlight>
              </a:rPr>
              <a:t>üretim ortamında sık debug</a:t>
            </a:r>
            <a:r>
              <a:rPr lang="en-GB"/>
              <a:t> yapılırsa,</a:t>
            </a:r>
            <a:endParaRPr/>
          </a:p>
          <a:p>
            <a:pPr indent="-342900" lvl="0" marL="457200" rtl="0" algn="l">
              <a:lnSpc>
                <a:spcPct val="150000"/>
              </a:lnSpc>
              <a:spcBef>
                <a:spcPts val="0"/>
              </a:spcBef>
              <a:spcAft>
                <a:spcPts val="0"/>
              </a:spcAft>
              <a:buSzPts val="1800"/>
              <a:buChar char="●"/>
            </a:pPr>
            <a:r>
              <a:rPr lang="en-GB">
                <a:highlight>
                  <a:schemeClr val="accent6"/>
                </a:highlight>
              </a:rPr>
              <a:t>Anti Pattern</a:t>
            </a:r>
            <a:r>
              <a:rPr lang="en-GB"/>
              <a:t> </a:t>
            </a:r>
            <a:r>
              <a:rPr lang="en-GB"/>
              <a:t>pratikleri</a:t>
            </a:r>
            <a:r>
              <a:rPr lang="en-GB"/>
              <a:t> çoğalırsa,</a:t>
            </a:r>
            <a:endParaRPr/>
          </a:p>
          <a:p>
            <a:pPr indent="-342900" lvl="0" marL="457200" rtl="0" algn="l">
              <a:lnSpc>
                <a:spcPct val="150000"/>
              </a:lnSpc>
              <a:spcBef>
                <a:spcPts val="0"/>
              </a:spcBef>
              <a:spcAft>
                <a:spcPts val="0"/>
              </a:spcAft>
              <a:buSzPts val="1800"/>
              <a:buChar char="●"/>
            </a:pPr>
            <a:r>
              <a:rPr lang="en-GB"/>
              <a:t>Yerleşik iş kurallarını dışarıya almak </a:t>
            </a:r>
            <a:r>
              <a:rPr lang="en-GB"/>
              <a:t>zor hatta</a:t>
            </a:r>
            <a:r>
              <a:rPr lang="en-GB"/>
              <a:t> imkansız olursa,</a:t>
            </a:r>
            <a:endParaRPr/>
          </a:p>
          <a:p>
            <a:pPr indent="-342900" lvl="0" marL="457200" rtl="0" algn="l">
              <a:lnSpc>
                <a:spcPct val="150000"/>
              </a:lnSpc>
              <a:spcBef>
                <a:spcPts val="0"/>
              </a:spcBef>
              <a:spcAft>
                <a:spcPts val="0"/>
              </a:spcAft>
              <a:buSzPts val="1800"/>
              <a:buChar char="●"/>
            </a:pPr>
            <a:r>
              <a:rPr lang="en-GB">
                <a:highlight>
                  <a:schemeClr val="accent6"/>
                </a:highlight>
              </a:rPr>
              <a:t>Test</a:t>
            </a:r>
            <a:r>
              <a:rPr lang="en-GB"/>
              <a:t> yazmak zorsa,</a:t>
            </a:r>
            <a:endParaRPr/>
          </a:p>
          <a:p>
            <a:pPr indent="-342900" lvl="0" marL="457200" rtl="0" algn="l">
              <a:lnSpc>
                <a:spcPct val="150000"/>
              </a:lnSpc>
              <a:spcBef>
                <a:spcPts val="0"/>
              </a:spcBef>
              <a:spcAft>
                <a:spcPts val="0"/>
              </a:spcAft>
              <a:buSzPts val="1800"/>
              <a:buChar char="●"/>
            </a:pPr>
            <a:r>
              <a:rPr lang="en-GB"/>
              <a:t>Yazılım tek paket olarak üretime çıkıyor ve bu sırada kesintiler olup diğer paydaşlar da bundan etkileniyorsa,</a:t>
            </a:r>
            <a:endParaRPr/>
          </a:p>
          <a:p>
            <a:pPr indent="-342900" lvl="0" marL="457200" rtl="0" algn="l">
              <a:lnSpc>
                <a:spcPct val="150000"/>
              </a:lnSpc>
              <a:spcBef>
                <a:spcPts val="0"/>
              </a:spcBef>
              <a:spcAft>
                <a:spcPts val="0"/>
              </a:spcAft>
              <a:buSzPts val="1800"/>
              <a:buChar char="●"/>
            </a:pPr>
            <a:r>
              <a:rPr lang="en-GB"/>
              <a:t>Bir katmandaki hata diğerlerini de etkiliyorsa,</a:t>
            </a:r>
            <a:endParaRPr/>
          </a:p>
          <a:p>
            <a:pPr indent="-342900" lvl="0" marL="457200" rtl="0" algn="l">
              <a:lnSpc>
                <a:spcPct val="150000"/>
              </a:lnSpc>
              <a:spcBef>
                <a:spcPts val="0"/>
              </a:spcBef>
              <a:spcAft>
                <a:spcPts val="0"/>
              </a:spcAft>
              <a:buSzPts val="1800"/>
              <a:buChar char="●"/>
            </a:pPr>
            <a:r>
              <a:rPr lang="en-GB"/>
              <a:t>Basit bir sınıf değişikliği </a:t>
            </a:r>
            <a:r>
              <a:rPr lang="en-GB">
                <a:highlight>
                  <a:schemeClr val="accent6"/>
                </a:highlight>
              </a:rPr>
              <a:t>yeniden dağıtım</a:t>
            </a:r>
            <a:r>
              <a:rPr lang="en-GB"/>
              <a:t>ı gerektiriyorsa,</a:t>
            </a:r>
            <a:endParaRPr/>
          </a:p>
          <a:p>
            <a:pPr indent="-342900" lvl="0" marL="457200" rtl="0" algn="l">
              <a:lnSpc>
                <a:spcPct val="150000"/>
              </a:lnSpc>
              <a:spcBef>
                <a:spcPts val="0"/>
              </a:spcBef>
              <a:spcAft>
                <a:spcPts val="0"/>
              </a:spcAft>
              <a:buSzPts val="1800"/>
              <a:buChar char="●"/>
            </a:pPr>
            <a:r>
              <a:rPr lang="en-GB">
                <a:highlight>
                  <a:schemeClr val="accent6"/>
                </a:highlight>
              </a:rPr>
              <a:t>Mean Time to Recovery</a:t>
            </a:r>
            <a:r>
              <a:rPr lang="en-GB"/>
              <a:t> süreleri dakikalar mertebesinde artıyorsa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5"/>
          <p:cNvPicPr preferRelativeResize="0"/>
          <p:nvPr/>
        </p:nvPicPr>
        <p:blipFill>
          <a:blip r:embed="rId3">
            <a:alphaModFix/>
          </a:blip>
          <a:stretch>
            <a:fillRect/>
          </a:stretch>
        </p:blipFill>
        <p:spPr>
          <a:xfrm>
            <a:off x="5132456" y="1005066"/>
            <a:ext cx="3927116" cy="2292467"/>
          </a:xfrm>
          <a:prstGeom prst="rect">
            <a:avLst/>
          </a:prstGeom>
          <a:noFill/>
          <a:ln>
            <a:noFill/>
          </a:ln>
        </p:spPr>
      </p:pic>
      <p:sp>
        <p:nvSpPr>
          <p:cNvPr id="132" name="Google Shape;132;p25"/>
          <p:cNvSpPr txBox="1"/>
          <p:nvPr/>
        </p:nvSpPr>
        <p:spPr>
          <a:xfrm>
            <a:off x="0" y="444175"/>
            <a:ext cx="5212200" cy="4402800"/>
          </a:xfrm>
          <a:prstGeom prst="rect">
            <a:avLst/>
          </a:prstGeom>
          <a:noFill/>
          <a:ln>
            <a:noFill/>
          </a:ln>
        </p:spPr>
        <p:txBody>
          <a:bodyPr anchorCtr="0" anchor="t" bIns="68575" lIns="68575" spcFirstLastPara="1" rIns="68575" wrap="square" tIns="68575">
            <a:noAutofit/>
          </a:bodyPr>
          <a:lstStyle/>
          <a:p>
            <a:pPr indent="-266700" lvl="0" marL="342900" rtl="0" algn="l">
              <a:lnSpc>
                <a:spcPct val="115000"/>
              </a:lnSpc>
              <a:spcBef>
                <a:spcPts val="200"/>
              </a:spcBef>
              <a:spcAft>
                <a:spcPts val="0"/>
              </a:spcAft>
              <a:buClr>
                <a:schemeClr val="accent2"/>
              </a:buClr>
              <a:buSzPts val="1600"/>
              <a:buFont typeface="Roboto Mono"/>
              <a:buChar char="●"/>
            </a:pPr>
            <a:r>
              <a:rPr lang="en-GB" sz="1600">
                <a:solidFill>
                  <a:srgbClr val="00B050"/>
                </a:solidFill>
                <a:latin typeface="Roboto Mono"/>
                <a:ea typeface="Roboto Mono"/>
                <a:cs typeface="Roboto Mono"/>
                <a:sym typeface="Roboto Mono"/>
              </a:rPr>
              <a:t>1976:</a:t>
            </a:r>
            <a:r>
              <a:rPr lang="en-GB" sz="1600">
                <a:solidFill>
                  <a:schemeClr val="accent2"/>
                </a:solidFill>
                <a:latin typeface="Roboto Mono"/>
                <a:ea typeface="Roboto Mono"/>
                <a:cs typeface="Roboto Mono"/>
                <a:sym typeface="Roboto Mono"/>
              </a:rPr>
              <a:t> </a:t>
            </a:r>
            <a:r>
              <a:rPr lang="en-GB" sz="1600">
                <a:latin typeface="Roboto Mono"/>
                <a:ea typeface="Roboto Mono"/>
                <a:cs typeface="Roboto Mono"/>
                <a:sym typeface="Roboto Mono"/>
              </a:rPr>
              <a:t>İstanbul’da dünyaya geldim. </a:t>
            </a:r>
            <a:r>
              <a:rPr i="1" lang="en-GB" sz="1600">
                <a:latin typeface="Roboto Mono"/>
                <a:ea typeface="Roboto Mono"/>
                <a:cs typeface="Roboto Mono"/>
                <a:sym typeface="Roboto Mono"/>
              </a:rPr>
              <a:t>Bilemezdim yazılımcı olacağımı :D</a:t>
            </a:r>
            <a:endParaRPr i="1"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FF00FF"/>
                </a:solidFill>
                <a:latin typeface="Roboto Mono"/>
                <a:ea typeface="Roboto Mono"/>
                <a:cs typeface="Roboto Mono"/>
                <a:sym typeface="Roboto Mono"/>
              </a:rPr>
              <a:t>1984:</a:t>
            </a:r>
            <a:r>
              <a:rPr lang="en-GB" sz="1600">
                <a:latin typeface="Roboto Mono"/>
                <a:ea typeface="Roboto Mono"/>
                <a:cs typeface="Roboto Mono"/>
                <a:sym typeface="Roboto Mono"/>
              </a:rPr>
              <a:t> Atari’de ilk bilgisayar oyunumu oynadım.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00FF"/>
                </a:solidFill>
                <a:latin typeface="Roboto Mono"/>
                <a:ea typeface="Roboto Mono"/>
                <a:cs typeface="Roboto Mono"/>
                <a:sym typeface="Roboto Mono"/>
              </a:rPr>
              <a:t>1996:</a:t>
            </a:r>
            <a:r>
              <a:rPr lang="en-GB" sz="1600">
                <a:latin typeface="Roboto Mono"/>
                <a:ea typeface="Roboto Mono"/>
                <a:cs typeface="Roboto Mono"/>
                <a:sym typeface="Roboto Mono"/>
              </a:rPr>
              <a:t> Delphi ile ilk paramı kazandım.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A64D79"/>
                </a:solidFill>
                <a:latin typeface="Roboto Mono"/>
                <a:ea typeface="Roboto Mono"/>
                <a:cs typeface="Roboto Mono"/>
                <a:sym typeface="Roboto Mono"/>
              </a:rPr>
              <a:t>1999:</a:t>
            </a:r>
            <a:r>
              <a:rPr lang="en-GB" sz="1600">
                <a:latin typeface="Roboto Mono"/>
                <a:ea typeface="Roboto Mono"/>
                <a:cs typeface="Roboto Mono"/>
                <a:sym typeface="Roboto Mono"/>
              </a:rPr>
              <a:t> Y.T.Ü. Matematik Mühendisliğini bitirdim.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A64D79"/>
                </a:solidFill>
                <a:latin typeface="Roboto Mono"/>
                <a:ea typeface="Roboto Mono"/>
                <a:cs typeface="Roboto Mono"/>
                <a:sym typeface="Roboto Mono"/>
              </a:rPr>
              <a:t>1999:</a:t>
            </a:r>
            <a:r>
              <a:rPr lang="en-GB" sz="1600">
                <a:latin typeface="Roboto Mono"/>
                <a:ea typeface="Roboto Mono"/>
                <a:cs typeface="Roboto Mono"/>
                <a:sym typeface="Roboto Mono"/>
              </a:rPr>
              <a:t> Bilgi İşlem Sorumlusu olarak işe başladım.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E69138"/>
                </a:solidFill>
                <a:latin typeface="Roboto Mono"/>
                <a:ea typeface="Roboto Mono"/>
                <a:cs typeface="Roboto Mono"/>
                <a:sym typeface="Roboto Mono"/>
              </a:rPr>
              <a:t>2003:</a:t>
            </a:r>
            <a:r>
              <a:rPr lang="en-GB" sz="1600">
                <a:latin typeface="Roboto Mono"/>
                <a:ea typeface="Roboto Mono"/>
                <a:cs typeface="Roboto Mono"/>
                <a:sym typeface="Roboto Mono"/>
              </a:rPr>
              <a:t> Blogumdan ilk yazımı paylaştım.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4A86E8"/>
                </a:solidFill>
                <a:latin typeface="Roboto Mono"/>
                <a:ea typeface="Roboto Mono"/>
                <a:cs typeface="Roboto Mono"/>
                <a:sym typeface="Roboto Mono"/>
              </a:rPr>
              <a:t>2020: </a:t>
            </a:r>
            <a:r>
              <a:rPr lang="en-GB" sz="1600">
                <a:latin typeface="Roboto Mono"/>
                <a:ea typeface="Roboto Mono"/>
                <a:cs typeface="Roboto Mono"/>
                <a:sym typeface="Roboto Mono"/>
              </a:rPr>
              <a:t>Şu ana kadar</a:t>
            </a:r>
            <a:r>
              <a:rPr lang="en-GB" sz="1600">
                <a:solidFill>
                  <a:srgbClr val="4A86E8"/>
                </a:solidFill>
                <a:latin typeface="Roboto Mono"/>
                <a:ea typeface="Roboto Mono"/>
                <a:cs typeface="Roboto Mono"/>
                <a:sym typeface="Roboto Mono"/>
              </a:rPr>
              <a:t> </a:t>
            </a:r>
            <a:r>
              <a:rPr lang="en-GB" sz="1600">
                <a:solidFill>
                  <a:srgbClr val="0070C0"/>
                </a:solidFill>
                <a:latin typeface="Roboto Mono"/>
                <a:ea typeface="Roboto Mono"/>
                <a:cs typeface="Roboto Mono"/>
                <a:sym typeface="Roboto Mono"/>
              </a:rPr>
              <a:t>7 farklı şirkette</a:t>
            </a:r>
            <a:r>
              <a:rPr lang="en-GB" sz="1600">
                <a:latin typeface="Roboto Mono"/>
                <a:ea typeface="Roboto Mono"/>
                <a:cs typeface="Roboto Mono"/>
                <a:sym typeface="Roboto Mono"/>
              </a:rPr>
              <a:t> çalıştım.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B0F0"/>
                </a:solidFill>
                <a:latin typeface="Roboto Mono"/>
                <a:ea typeface="Roboto Mono"/>
                <a:cs typeface="Roboto Mono"/>
                <a:sym typeface="Roboto Mono"/>
              </a:rPr>
              <a:t>2021: Doğuş Teknoloji’de</a:t>
            </a:r>
            <a:r>
              <a:rPr lang="en-GB" sz="1600">
                <a:latin typeface="Roboto Mono"/>
                <a:ea typeface="Roboto Mono"/>
                <a:cs typeface="Roboto Mono"/>
                <a:sym typeface="Roboto Mono"/>
              </a:rPr>
              <a:t> 4ncü yılım.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B050"/>
                </a:solidFill>
                <a:latin typeface="Roboto Mono"/>
                <a:ea typeface="Roboto Mono"/>
                <a:cs typeface="Roboto Mono"/>
                <a:sym typeface="Roboto Mono"/>
              </a:rPr>
              <a:t>Son 13 yılda</a:t>
            </a:r>
            <a:r>
              <a:rPr lang="en-GB" sz="1600">
                <a:latin typeface="Roboto Mono"/>
                <a:ea typeface="Roboto Mono"/>
                <a:cs typeface="Roboto Mono"/>
                <a:sym typeface="Roboto Mono"/>
              </a:rPr>
              <a:t> çalıştığım 3 şirket çevik metodoloji dönüşümü geçirdi.</a:t>
            </a:r>
            <a:endParaRPr sz="1600">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aphicFrame>
        <p:nvGraphicFramePr>
          <p:cNvPr id="333" name="Google Shape;333;p43"/>
          <p:cNvGraphicFramePr/>
          <p:nvPr/>
        </p:nvGraphicFramePr>
        <p:xfrm>
          <a:off x="155225" y="449575"/>
          <a:ext cx="3000000" cy="3000000"/>
        </p:xfrm>
        <a:graphic>
          <a:graphicData uri="http://schemas.openxmlformats.org/drawingml/2006/table">
            <a:tbl>
              <a:tblPr>
                <a:noFill/>
                <a:tableStyleId>{8616FA7B-9725-41C1-AC4C-5FD9D600F768}</a:tableStyleId>
              </a:tblPr>
              <a:tblGrid>
                <a:gridCol w="1006125"/>
                <a:gridCol w="978425"/>
                <a:gridCol w="978425"/>
                <a:gridCol w="978425"/>
                <a:gridCol w="978425"/>
                <a:gridCol w="978425"/>
                <a:gridCol w="978425"/>
                <a:gridCol w="978425"/>
                <a:gridCol w="1037425"/>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Layered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Pipeline</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Mikro Kernel</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Service Based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Event Driven</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Space Based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Service Oriented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Microservices</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Partition Type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 + 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 + 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Number of Quanta</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Deployability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Elasticity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Evolutionary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Fault Tolerence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Modularity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Overall Cost</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Performance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Reliability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Scalability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Simplicity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Testability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4000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GB" sz="2400">
                          <a:latin typeface="Comfortaa"/>
                          <a:ea typeface="Comfortaa"/>
                          <a:cs typeface="Comfortaa"/>
                          <a:sym typeface="Comfortaa"/>
                        </a:rPr>
                        <a:t>Monolithic Styles</a:t>
                      </a:r>
                      <a:endParaRPr b="1" sz="24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hMerge="1"/>
                <a:tc hMerge="1"/>
                <a:tc gridSpan="5">
                  <a:txBody>
                    <a:bodyPr/>
                    <a:lstStyle/>
                    <a:p>
                      <a:pPr indent="0" lvl="0" marL="0" rtl="0" algn="ctr">
                        <a:lnSpc>
                          <a:spcPct val="115000"/>
                        </a:lnSpc>
                        <a:spcBef>
                          <a:spcPts val="0"/>
                        </a:spcBef>
                        <a:spcAft>
                          <a:spcPts val="0"/>
                        </a:spcAft>
                        <a:buNone/>
                      </a:pPr>
                      <a:r>
                        <a:rPr b="1" lang="en-GB" sz="2400">
                          <a:latin typeface="Comfortaa"/>
                          <a:ea typeface="Comfortaa"/>
                          <a:cs typeface="Comfortaa"/>
                          <a:sym typeface="Comfortaa"/>
                        </a:rPr>
                        <a:t>Distributed Styles</a:t>
                      </a:r>
                      <a:endParaRPr b="1" sz="24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hMerge="1"/>
                <a:tc hMerge="1"/>
                <a:tc hMerge="1"/>
              </a:tr>
            </a:tbl>
          </a:graphicData>
        </a:graphic>
      </p:graphicFrame>
      <p:sp>
        <p:nvSpPr>
          <p:cNvPr id="334" name="Google Shape;334;p43"/>
          <p:cNvSpPr txBox="1"/>
          <p:nvPr/>
        </p:nvSpPr>
        <p:spPr>
          <a:xfrm>
            <a:off x="4120050" y="4754750"/>
            <a:ext cx="486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latin typeface="Comfortaa"/>
                <a:ea typeface="Comfortaa"/>
                <a:cs typeface="Comfortaa"/>
                <a:sym typeface="Comfortaa"/>
              </a:rPr>
              <a:t>* </a:t>
            </a:r>
            <a:r>
              <a:rPr i="1" lang="en-GB" sz="1000">
                <a:latin typeface="Comfortaa"/>
                <a:ea typeface="Comfortaa"/>
                <a:cs typeface="Comfortaa"/>
                <a:sym typeface="Comfortaa"/>
              </a:rPr>
              <a:t>Richards &amp; Ford, Fundamentals of Software Architecture, O’Reilly</a:t>
            </a:r>
            <a:endParaRPr i="1" sz="1000">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pic>
        <p:nvPicPr>
          <p:cNvPr id="339" name="Google Shape;339;p44"/>
          <p:cNvPicPr preferRelativeResize="0"/>
          <p:nvPr/>
        </p:nvPicPr>
        <p:blipFill rotWithShape="1">
          <a:blip r:embed="rId3">
            <a:alphaModFix/>
          </a:blip>
          <a:srcRect b="1210" l="0" r="0" t="1200"/>
          <a:stretch/>
        </p:blipFill>
        <p:spPr>
          <a:xfrm>
            <a:off x="0" y="2"/>
            <a:ext cx="3512701" cy="5143501"/>
          </a:xfrm>
          <a:prstGeom prst="rect">
            <a:avLst/>
          </a:prstGeom>
          <a:noFill/>
          <a:ln>
            <a:noFill/>
          </a:ln>
        </p:spPr>
      </p:pic>
      <p:sp>
        <p:nvSpPr>
          <p:cNvPr id="340" name="Google Shape;340;p44"/>
          <p:cNvSpPr txBox="1"/>
          <p:nvPr>
            <p:ph idx="1" type="body"/>
          </p:nvPr>
        </p:nvSpPr>
        <p:spPr>
          <a:xfrm>
            <a:off x="3920225" y="1271100"/>
            <a:ext cx="4820100" cy="27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400">
                <a:latin typeface="Comfortaa"/>
                <a:ea typeface="Comfortaa"/>
                <a:cs typeface="Comfortaa"/>
                <a:sym typeface="Comfortaa"/>
              </a:rPr>
              <a:t>Katmanlı mimari küçük çaplı, basit uygulamalar ile web siteleri için idealdir. Ayrıca başlangıç bütçesi düşük olup kısa zamanda sonuç alınmasını sağlar, ancak...</a:t>
            </a:r>
            <a:endParaRPr sz="2400">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pic>
        <p:nvPicPr>
          <p:cNvPr id="345" name="Google Shape;345;p45"/>
          <p:cNvPicPr preferRelativeResize="0"/>
          <p:nvPr/>
        </p:nvPicPr>
        <p:blipFill rotWithShape="1">
          <a:blip r:embed="rId3">
            <a:alphaModFix/>
          </a:blip>
          <a:srcRect b="0" l="4470" r="4470" t="0"/>
          <a:stretch/>
        </p:blipFill>
        <p:spPr>
          <a:xfrm>
            <a:off x="0" y="2"/>
            <a:ext cx="3512701" cy="5143501"/>
          </a:xfrm>
          <a:prstGeom prst="rect">
            <a:avLst/>
          </a:prstGeom>
          <a:noFill/>
          <a:ln>
            <a:noFill/>
          </a:ln>
        </p:spPr>
      </p:pic>
      <p:sp>
        <p:nvSpPr>
          <p:cNvPr id="346" name="Google Shape;346;p45"/>
          <p:cNvSpPr txBox="1"/>
          <p:nvPr>
            <p:ph idx="1" type="body"/>
          </p:nvPr>
        </p:nvSpPr>
        <p:spPr>
          <a:xfrm>
            <a:off x="3885825" y="1201050"/>
            <a:ext cx="4661100" cy="274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latin typeface="Comfortaa"/>
                <a:ea typeface="Comfortaa"/>
                <a:cs typeface="Comfortaa"/>
                <a:sym typeface="Comfortaa"/>
              </a:rPr>
              <a:t>Monolitik yapılar </a:t>
            </a:r>
            <a:r>
              <a:rPr lang="en-GB" sz="2200">
                <a:latin typeface="Comfortaa"/>
                <a:ea typeface="Comfortaa"/>
                <a:cs typeface="Comfortaa"/>
                <a:sym typeface="Comfortaa"/>
              </a:rPr>
              <a:t>büyüyüp karmaşıklaştıkça dağıtık mimarilere nazaran sahip oldukları </a:t>
            </a:r>
            <a:r>
              <a:rPr b="1" i="1" lang="en-GB" sz="2200" u="sng">
                <a:latin typeface="Comfortaa"/>
                <a:ea typeface="Comfortaa"/>
                <a:cs typeface="Comfortaa"/>
                <a:sym typeface="Comfortaa"/>
              </a:rPr>
              <a:t>kolay anlaşılırlık, düşük inşa</a:t>
            </a:r>
            <a:r>
              <a:rPr lang="en-GB" sz="2200" u="sng">
                <a:latin typeface="Comfortaa"/>
                <a:ea typeface="Comfortaa"/>
                <a:cs typeface="Comfortaa"/>
                <a:sym typeface="Comfortaa"/>
              </a:rPr>
              <a:t> </a:t>
            </a:r>
            <a:r>
              <a:rPr b="1" i="1" lang="en-GB" sz="2200" u="sng">
                <a:latin typeface="Comfortaa"/>
                <a:ea typeface="Comfortaa"/>
                <a:cs typeface="Comfortaa"/>
                <a:sym typeface="Comfortaa"/>
              </a:rPr>
              <a:t>ve bakım maliyeti </a:t>
            </a:r>
            <a:r>
              <a:rPr lang="en-GB" sz="2200">
                <a:latin typeface="Comfortaa"/>
                <a:ea typeface="Comfortaa"/>
                <a:cs typeface="Comfortaa"/>
                <a:sym typeface="Comfortaa"/>
              </a:rPr>
              <a:t>gibi avantajlarını kaybederler.</a:t>
            </a:r>
            <a:endParaRPr sz="22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pic>
        <p:nvPicPr>
          <p:cNvPr id="351" name="Google Shape;351;p46"/>
          <p:cNvPicPr preferRelativeResize="0"/>
          <p:nvPr/>
        </p:nvPicPr>
        <p:blipFill rotWithShape="1">
          <a:blip r:embed="rId3">
            <a:alphaModFix/>
          </a:blip>
          <a:srcRect b="0" l="10498" r="10506" t="0"/>
          <a:stretch/>
        </p:blipFill>
        <p:spPr>
          <a:xfrm>
            <a:off x="-25" y="0"/>
            <a:ext cx="6096348" cy="5143501"/>
          </a:xfrm>
          <a:prstGeom prst="rect">
            <a:avLst/>
          </a:prstGeom>
          <a:noFill/>
          <a:ln>
            <a:noFill/>
          </a:ln>
        </p:spPr>
      </p:pic>
      <p:sp>
        <p:nvSpPr>
          <p:cNvPr id="352" name="Google Shape;352;p46"/>
          <p:cNvSpPr txBox="1"/>
          <p:nvPr>
            <p:ph type="title"/>
          </p:nvPr>
        </p:nvSpPr>
        <p:spPr>
          <a:xfrm>
            <a:off x="6310100" y="500050"/>
            <a:ext cx="2665500" cy="3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b="0" lang="en-GB" sz="2040">
                <a:latin typeface="Comfortaa"/>
                <a:ea typeface="Comfortaa"/>
                <a:cs typeface="Comfortaa"/>
                <a:sym typeface="Comfortaa"/>
              </a:rPr>
              <a:t>Monolitik yapılardan mikro servislere geçmeden önce teknik borcu azaltmak, maliyetleri düşürmek adına iyi bir yaklaşımdır.</a:t>
            </a:r>
            <a:endParaRPr b="0" sz="2040">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Legacy Sistemler için</a:t>
            </a:r>
            <a:endParaRPr>
              <a:solidFill>
                <a:schemeClr val="dk2"/>
              </a:solidFill>
            </a:endParaRPr>
          </a:p>
          <a:p>
            <a:pPr indent="0" lvl="0" marL="0" rtl="0" algn="l">
              <a:spcBef>
                <a:spcPts val="0"/>
              </a:spcBef>
              <a:spcAft>
                <a:spcPts val="0"/>
              </a:spcAft>
              <a:buNone/>
            </a:pPr>
            <a:r>
              <a:rPr lang="en-GB">
                <a:solidFill>
                  <a:schemeClr val="dk2"/>
                </a:solidFill>
              </a:rPr>
              <a:t>Verimli</a:t>
            </a:r>
            <a:endParaRPr>
              <a:solidFill>
                <a:schemeClr val="dk2"/>
              </a:solidFill>
            </a:endParaRPr>
          </a:p>
          <a:p>
            <a:pPr indent="0" lvl="0" marL="0" rtl="0" algn="l">
              <a:spcBef>
                <a:spcPts val="0"/>
              </a:spcBef>
              <a:spcAft>
                <a:spcPts val="0"/>
              </a:spcAft>
              <a:buNone/>
            </a:pPr>
            <a:r>
              <a:rPr lang="en-GB">
                <a:solidFill>
                  <a:schemeClr val="dk2"/>
                </a:solidFill>
              </a:rPr>
              <a:t>Dokunuşlar</a:t>
            </a:r>
            <a:endParaRPr>
              <a:solidFill>
                <a:schemeClr val="dk2"/>
              </a:solidFill>
            </a:endParaRPr>
          </a:p>
        </p:txBody>
      </p:sp>
      <p:sp>
        <p:nvSpPr>
          <p:cNvPr id="358" name="Google Shape;358;p47"/>
          <p:cNvSpPr txBox="1"/>
          <p:nvPr>
            <p:ph idx="1" type="body"/>
          </p:nvPr>
        </p:nvSpPr>
        <p:spPr>
          <a:xfrm>
            <a:off x="3539325" y="593900"/>
            <a:ext cx="5090400" cy="402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Encapsulate:</a:t>
            </a:r>
            <a:r>
              <a:rPr lang="en-GB" sz="1500"/>
              <a:t> Tüm sistem detaylarını izole edecek şekilde API’lere ve Container’lara geçmek.</a:t>
            </a:r>
            <a:endParaRPr sz="1500"/>
          </a:p>
          <a:p>
            <a:pPr indent="-323850" lvl="0" marL="457200" rtl="0" algn="l">
              <a:spcBef>
                <a:spcPts val="0"/>
              </a:spcBef>
              <a:spcAft>
                <a:spcPts val="0"/>
              </a:spcAft>
              <a:buSzPts val="1500"/>
              <a:buChar char="●"/>
            </a:pPr>
            <a:r>
              <a:rPr b="1" lang="en-GB" sz="1500"/>
              <a:t>Repair: </a:t>
            </a:r>
            <a:r>
              <a:rPr lang="en-GB" sz="1500"/>
              <a:t>S</a:t>
            </a:r>
            <a:r>
              <a:rPr lang="en-GB" sz="1500"/>
              <a:t>adece bug’lar ile uğraşıp bakım yapmak.</a:t>
            </a:r>
            <a:endParaRPr sz="1500"/>
          </a:p>
          <a:p>
            <a:pPr indent="-323850" lvl="0" marL="457200" rtl="0" algn="l">
              <a:spcBef>
                <a:spcPts val="0"/>
              </a:spcBef>
              <a:spcAft>
                <a:spcPts val="0"/>
              </a:spcAft>
              <a:buSzPts val="1500"/>
              <a:buChar char="●"/>
            </a:pPr>
            <a:r>
              <a:rPr b="1" lang="en-GB" sz="1500"/>
              <a:t>Replatform: </a:t>
            </a:r>
            <a:r>
              <a:rPr lang="en-GB" sz="1500"/>
              <a:t> Yeni donanımlara geçerek sistemi hızlandırmak.</a:t>
            </a:r>
            <a:endParaRPr sz="1500"/>
          </a:p>
          <a:p>
            <a:pPr indent="-323850" lvl="0" marL="457200" rtl="0" algn="l">
              <a:spcBef>
                <a:spcPts val="0"/>
              </a:spcBef>
              <a:spcAft>
                <a:spcPts val="0"/>
              </a:spcAft>
              <a:buSzPts val="1500"/>
              <a:buChar char="●"/>
            </a:pPr>
            <a:r>
              <a:rPr b="1" lang="en-GB" sz="1500"/>
              <a:t>Rebuild :</a:t>
            </a:r>
            <a:r>
              <a:rPr lang="en-GB" sz="1500"/>
              <a:t> Build aşamalarını optimize etmek.</a:t>
            </a:r>
            <a:endParaRPr sz="1500"/>
          </a:p>
          <a:p>
            <a:pPr indent="-323850" lvl="0" marL="457200" rtl="0" algn="l">
              <a:spcBef>
                <a:spcPts val="0"/>
              </a:spcBef>
              <a:spcAft>
                <a:spcPts val="0"/>
              </a:spcAft>
              <a:buSzPts val="1500"/>
              <a:buChar char="●"/>
            </a:pPr>
            <a:r>
              <a:rPr b="1" lang="en-GB" sz="1500"/>
              <a:t>Re-Architect</a:t>
            </a:r>
            <a:r>
              <a:rPr b="1" lang="en-GB" sz="1500"/>
              <a:t>: </a:t>
            </a:r>
            <a:r>
              <a:rPr lang="en-GB" sz="1500"/>
              <a:t>Yeni bir teknolojik platforma adapte etmeye çalışmak.</a:t>
            </a:r>
            <a:endParaRPr sz="1500"/>
          </a:p>
          <a:p>
            <a:pPr indent="-323850" lvl="0" marL="457200" rtl="0" algn="l">
              <a:spcBef>
                <a:spcPts val="0"/>
              </a:spcBef>
              <a:spcAft>
                <a:spcPts val="0"/>
              </a:spcAft>
              <a:buSzPts val="1500"/>
              <a:buChar char="●"/>
            </a:pPr>
            <a:r>
              <a:rPr b="1" lang="en-GB" sz="1500"/>
              <a:t>Rehost: </a:t>
            </a:r>
            <a:r>
              <a:rPr lang="en-GB" sz="1500"/>
              <a:t>Mainframe gibi parçaları bulut servis sağlayıcılarına taşımak.</a:t>
            </a:r>
            <a:endParaRPr sz="1500"/>
          </a:p>
          <a:p>
            <a:pPr indent="-323850" lvl="0" marL="457200" rtl="0" algn="l">
              <a:spcBef>
                <a:spcPts val="0"/>
              </a:spcBef>
              <a:spcAft>
                <a:spcPts val="0"/>
              </a:spcAft>
              <a:buSzPts val="1500"/>
              <a:buChar char="●"/>
            </a:pPr>
            <a:r>
              <a:rPr b="1" lang="en-GB" sz="1500"/>
              <a:t>Replace: </a:t>
            </a:r>
            <a:r>
              <a:rPr lang="en-GB" sz="1500"/>
              <a:t>Çözümü Software as a Service ile değiştirmek.</a:t>
            </a:r>
            <a:endParaRPr sz="1500"/>
          </a:p>
          <a:p>
            <a:pPr indent="-323850" lvl="0" marL="457200" rtl="0" algn="l">
              <a:spcBef>
                <a:spcPts val="0"/>
              </a:spcBef>
              <a:spcAft>
                <a:spcPts val="0"/>
              </a:spcAft>
              <a:buSzPts val="1500"/>
              <a:buChar char="●"/>
            </a:pPr>
            <a:r>
              <a:rPr b="1" lang="en-GB" sz="1500"/>
              <a:t>Refactor:</a:t>
            </a:r>
            <a:r>
              <a:rPr lang="en-GB" sz="1500"/>
              <a:t> Teknik borçları azaltıp olası hataların önüne geçmek.</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latin typeface="Comfortaa"/>
                <a:ea typeface="Comfortaa"/>
                <a:cs typeface="Comfortaa"/>
                <a:sym typeface="Comfortaa"/>
              </a:rPr>
              <a:t>TDML </a:t>
            </a:r>
            <a:r>
              <a:rPr b="1" i="1" lang="en-GB" sz="2420">
                <a:latin typeface="Comfortaa"/>
                <a:ea typeface="Comfortaa"/>
                <a:cs typeface="Comfortaa"/>
                <a:sym typeface="Comfortaa"/>
              </a:rPr>
              <a:t>(Büyük Ölçek)</a:t>
            </a:r>
            <a:endParaRPr b="1" i="1" sz="2420">
              <a:latin typeface="Comfortaa"/>
              <a:ea typeface="Comfortaa"/>
              <a:cs typeface="Comfortaa"/>
              <a:sym typeface="Comfortaa"/>
            </a:endParaRPr>
          </a:p>
        </p:txBody>
      </p:sp>
      <p:sp>
        <p:nvSpPr>
          <p:cNvPr id="364" name="Google Shape;364;p48"/>
          <p:cNvSpPr/>
          <p:nvPr/>
        </p:nvSpPr>
        <p:spPr>
          <a:xfrm>
            <a:off x="4887400" y="1132025"/>
            <a:ext cx="1245600" cy="6228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Keşfet</a:t>
            </a:r>
            <a:endParaRPr b="1" sz="1500">
              <a:latin typeface="Comfortaa"/>
              <a:ea typeface="Comfortaa"/>
              <a:cs typeface="Comfortaa"/>
              <a:sym typeface="Comfortaa"/>
            </a:endParaRPr>
          </a:p>
        </p:txBody>
      </p:sp>
      <p:sp>
        <p:nvSpPr>
          <p:cNvPr id="365" name="Google Shape;365;p48"/>
          <p:cNvSpPr/>
          <p:nvPr/>
        </p:nvSpPr>
        <p:spPr>
          <a:xfrm>
            <a:off x="6499025" y="2256525"/>
            <a:ext cx="1386300" cy="6228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Öncelik</a:t>
            </a:r>
            <a:endParaRPr b="1" sz="1500">
              <a:latin typeface="Comfortaa"/>
              <a:ea typeface="Comfortaa"/>
              <a:cs typeface="Comfortaa"/>
              <a:sym typeface="Comfortaa"/>
            </a:endParaRPr>
          </a:p>
          <a:p>
            <a:pPr indent="0" lvl="0" marL="0" rtl="0" algn="ctr">
              <a:spcBef>
                <a:spcPts val="0"/>
              </a:spcBef>
              <a:spcAft>
                <a:spcPts val="0"/>
              </a:spcAft>
              <a:buNone/>
            </a:pPr>
            <a:r>
              <a:rPr b="1" lang="en-GB" sz="1500">
                <a:latin typeface="Comfortaa"/>
                <a:ea typeface="Comfortaa"/>
                <a:cs typeface="Comfortaa"/>
                <a:sym typeface="Comfortaa"/>
              </a:rPr>
              <a:t>Ver</a:t>
            </a:r>
            <a:endParaRPr b="1" sz="1500">
              <a:latin typeface="Comfortaa"/>
              <a:ea typeface="Comfortaa"/>
              <a:cs typeface="Comfortaa"/>
              <a:sym typeface="Comfortaa"/>
            </a:endParaRPr>
          </a:p>
        </p:txBody>
      </p:sp>
      <p:sp>
        <p:nvSpPr>
          <p:cNvPr id="366" name="Google Shape;366;p48"/>
          <p:cNvSpPr/>
          <p:nvPr/>
        </p:nvSpPr>
        <p:spPr>
          <a:xfrm>
            <a:off x="1283350" y="1039175"/>
            <a:ext cx="1734300" cy="808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Ön Gereksinimleri</a:t>
            </a:r>
            <a:endParaRPr b="1" sz="1500">
              <a:latin typeface="Comfortaa"/>
              <a:ea typeface="Comfortaa"/>
              <a:cs typeface="Comfortaa"/>
              <a:sym typeface="Comfortaa"/>
            </a:endParaRPr>
          </a:p>
          <a:p>
            <a:pPr indent="0" lvl="0" marL="0" rtl="0" algn="ctr">
              <a:spcBef>
                <a:spcPts val="0"/>
              </a:spcBef>
              <a:spcAft>
                <a:spcPts val="0"/>
              </a:spcAft>
              <a:buNone/>
            </a:pPr>
            <a:r>
              <a:rPr b="1" lang="en-GB" sz="1500">
                <a:latin typeface="Comfortaa"/>
                <a:ea typeface="Comfortaa"/>
                <a:cs typeface="Comfortaa"/>
                <a:sym typeface="Comfortaa"/>
              </a:rPr>
              <a:t>Tamamla</a:t>
            </a:r>
            <a:endParaRPr b="1" sz="1500">
              <a:latin typeface="Comfortaa"/>
              <a:ea typeface="Comfortaa"/>
              <a:cs typeface="Comfortaa"/>
              <a:sym typeface="Comfortaa"/>
            </a:endParaRPr>
          </a:p>
        </p:txBody>
      </p:sp>
      <p:sp>
        <p:nvSpPr>
          <p:cNvPr id="367" name="Google Shape;367;p48"/>
          <p:cNvSpPr/>
          <p:nvPr/>
        </p:nvSpPr>
        <p:spPr>
          <a:xfrm>
            <a:off x="6499025" y="3288175"/>
            <a:ext cx="1386300" cy="6228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Dağıt</a:t>
            </a:r>
            <a:endParaRPr b="1" sz="1500">
              <a:latin typeface="Comfortaa"/>
              <a:ea typeface="Comfortaa"/>
              <a:cs typeface="Comfortaa"/>
              <a:sym typeface="Comfortaa"/>
            </a:endParaRPr>
          </a:p>
        </p:txBody>
      </p:sp>
      <p:sp>
        <p:nvSpPr>
          <p:cNvPr id="368" name="Google Shape;368;p48"/>
          <p:cNvSpPr/>
          <p:nvPr/>
        </p:nvSpPr>
        <p:spPr>
          <a:xfrm>
            <a:off x="4887550" y="4375025"/>
            <a:ext cx="1386300" cy="6228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Refactor</a:t>
            </a:r>
            <a:endParaRPr b="1" sz="1500">
              <a:latin typeface="Comfortaa"/>
              <a:ea typeface="Comfortaa"/>
              <a:cs typeface="Comfortaa"/>
              <a:sym typeface="Comfortaa"/>
            </a:endParaRPr>
          </a:p>
          <a:p>
            <a:pPr indent="0" lvl="0" marL="0" rtl="0" algn="ctr">
              <a:spcBef>
                <a:spcPts val="0"/>
              </a:spcBef>
              <a:spcAft>
                <a:spcPts val="0"/>
              </a:spcAft>
              <a:buNone/>
            </a:pPr>
            <a:r>
              <a:rPr b="1" lang="en-GB" sz="1500">
                <a:latin typeface="Comfortaa"/>
                <a:ea typeface="Comfortaa"/>
                <a:cs typeface="Comfortaa"/>
                <a:sym typeface="Comfortaa"/>
              </a:rPr>
              <a:t>Yap</a:t>
            </a:r>
            <a:endParaRPr b="1" sz="1500">
              <a:latin typeface="Comfortaa"/>
              <a:ea typeface="Comfortaa"/>
              <a:cs typeface="Comfortaa"/>
              <a:sym typeface="Comfortaa"/>
            </a:endParaRPr>
          </a:p>
        </p:txBody>
      </p:sp>
      <p:cxnSp>
        <p:nvCxnSpPr>
          <p:cNvPr id="369" name="Google Shape;369;p48"/>
          <p:cNvCxnSpPr>
            <a:stCxn id="364" idx="3"/>
            <a:endCxn id="365" idx="0"/>
          </p:cNvCxnSpPr>
          <p:nvPr/>
        </p:nvCxnSpPr>
        <p:spPr>
          <a:xfrm>
            <a:off x="6133000" y="1443425"/>
            <a:ext cx="1059300" cy="813000"/>
          </a:xfrm>
          <a:prstGeom prst="curvedConnector2">
            <a:avLst/>
          </a:prstGeom>
          <a:noFill/>
          <a:ln cap="flat" cmpd="sng" w="28575">
            <a:solidFill>
              <a:schemeClr val="dk1"/>
            </a:solidFill>
            <a:prstDash val="solid"/>
            <a:round/>
            <a:headEnd len="med" w="med" type="none"/>
            <a:tailEnd len="med" w="med" type="triangle"/>
          </a:ln>
        </p:spPr>
      </p:cxnSp>
      <p:cxnSp>
        <p:nvCxnSpPr>
          <p:cNvPr id="370" name="Google Shape;370;p48"/>
          <p:cNvCxnSpPr>
            <a:stCxn id="365" idx="2"/>
            <a:endCxn id="367" idx="0"/>
          </p:cNvCxnSpPr>
          <p:nvPr/>
        </p:nvCxnSpPr>
        <p:spPr>
          <a:xfrm flipH="1" rot="-5400000">
            <a:off x="6988025" y="3083475"/>
            <a:ext cx="408900" cy="600"/>
          </a:xfrm>
          <a:prstGeom prst="curvedConnector3">
            <a:avLst>
              <a:gd fmla="val 49994" name="adj1"/>
            </a:avLst>
          </a:prstGeom>
          <a:noFill/>
          <a:ln cap="flat" cmpd="sng" w="28575">
            <a:solidFill>
              <a:schemeClr val="dk1"/>
            </a:solidFill>
            <a:prstDash val="solid"/>
            <a:round/>
            <a:headEnd len="med" w="med" type="none"/>
            <a:tailEnd len="med" w="med" type="triangle"/>
          </a:ln>
        </p:spPr>
      </p:cxnSp>
      <p:cxnSp>
        <p:nvCxnSpPr>
          <p:cNvPr id="371" name="Google Shape;371;p48"/>
          <p:cNvCxnSpPr>
            <a:stCxn id="367" idx="2"/>
            <a:endCxn id="368" idx="3"/>
          </p:cNvCxnSpPr>
          <p:nvPr/>
        </p:nvCxnSpPr>
        <p:spPr>
          <a:xfrm rot="5400000">
            <a:off x="6345275" y="3839575"/>
            <a:ext cx="775500" cy="918300"/>
          </a:xfrm>
          <a:prstGeom prst="curvedConnector2">
            <a:avLst/>
          </a:prstGeom>
          <a:noFill/>
          <a:ln cap="flat" cmpd="sng" w="28575">
            <a:solidFill>
              <a:schemeClr val="dk1"/>
            </a:solidFill>
            <a:prstDash val="solid"/>
            <a:round/>
            <a:headEnd len="med" w="med" type="none"/>
            <a:tailEnd len="med" w="med" type="triangle"/>
          </a:ln>
        </p:spPr>
      </p:cxnSp>
      <p:cxnSp>
        <p:nvCxnSpPr>
          <p:cNvPr id="372" name="Google Shape;372;p48"/>
          <p:cNvCxnSpPr>
            <a:stCxn id="368" idx="1"/>
            <a:endCxn id="373" idx="2"/>
          </p:cNvCxnSpPr>
          <p:nvPr/>
        </p:nvCxnSpPr>
        <p:spPr>
          <a:xfrm rot="10800000">
            <a:off x="3594550" y="3910925"/>
            <a:ext cx="1293000" cy="775500"/>
          </a:xfrm>
          <a:prstGeom prst="curvedConnector2">
            <a:avLst/>
          </a:prstGeom>
          <a:noFill/>
          <a:ln cap="flat" cmpd="sng" w="28575">
            <a:solidFill>
              <a:srgbClr val="000000"/>
            </a:solidFill>
            <a:prstDash val="solid"/>
            <a:round/>
            <a:headEnd len="med" w="med" type="none"/>
            <a:tailEnd len="med" w="med" type="triangle"/>
          </a:ln>
        </p:spPr>
      </p:cxnSp>
      <p:sp>
        <p:nvSpPr>
          <p:cNvPr id="373" name="Google Shape;373;p48"/>
          <p:cNvSpPr/>
          <p:nvPr/>
        </p:nvSpPr>
        <p:spPr>
          <a:xfrm>
            <a:off x="2901325" y="3288163"/>
            <a:ext cx="1386300" cy="6228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Raporla</a:t>
            </a:r>
            <a:endParaRPr b="1" sz="1500">
              <a:latin typeface="Comfortaa"/>
              <a:ea typeface="Comfortaa"/>
              <a:cs typeface="Comfortaa"/>
              <a:sym typeface="Comfortaa"/>
            </a:endParaRPr>
          </a:p>
        </p:txBody>
      </p:sp>
      <p:cxnSp>
        <p:nvCxnSpPr>
          <p:cNvPr id="374" name="Google Shape;374;p48"/>
          <p:cNvCxnSpPr>
            <a:stCxn id="373" idx="0"/>
            <a:endCxn id="375" idx="2"/>
          </p:cNvCxnSpPr>
          <p:nvPr/>
        </p:nvCxnSpPr>
        <p:spPr>
          <a:xfrm rot="-5400000">
            <a:off x="3390325" y="3083413"/>
            <a:ext cx="408900" cy="600"/>
          </a:xfrm>
          <a:prstGeom prst="curvedConnector3">
            <a:avLst>
              <a:gd fmla="val 49994" name="adj1"/>
            </a:avLst>
          </a:prstGeom>
          <a:noFill/>
          <a:ln cap="flat" cmpd="sng" w="28575">
            <a:solidFill>
              <a:schemeClr val="dk1"/>
            </a:solidFill>
            <a:prstDash val="solid"/>
            <a:round/>
            <a:headEnd len="med" w="med" type="none"/>
            <a:tailEnd len="med" w="med" type="triangle"/>
          </a:ln>
        </p:spPr>
      </p:cxnSp>
      <p:cxnSp>
        <p:nvCxnSpPr>
          <p:cNvPr id="376" name="Google Shape;376;p48"/>
          <p:cNvCxnSpPr>
            <a:stCxn id="366" idx="3"/>
            <a:endCxn id="364" idx="1"/>
          </p:cNvCxnSpPr>
          <p:nvPr/>
        </p:nvCxnSpPr>
        <p:spPr>
          <a:xfrm>
            <a:off x="3017650" y="1443425"/>
            <a:ext cx="1869900" cy="600"/>
          </a:xfrm>
          <a:prstGeom prst="curvedConnector3">
            <a:avLst>
              <a:gd fmla="val 49996" name="adj1"/>
            </a:avLst>
          </a:prstGeom>
          <a:noFill/>
          <a:ln cap="flat" cmpd="sng" w="28575">
            <a:solidFill>
              <a:srgbClr val="000000"/>
            </a:solidFill>
            <a:prstDash val="solid"/>
            <a:round/>
            <a:headEnd len="med" w="med" type="none"/>
            <a:tailEnd len="med" w="med" type="triangle"/>
          </a:ln>
        </p:spPr>
      </p:cxnSp>
      <p:sp>
        <p:nvSpPr>
          <p:cNvPr id="375" name="Google Shape;375;p48"/>
          <p:cNvSpPr/>
          <p:nvPr/>
        </p:nvSpPr>
        <p:spPr>
          <a:xfrm>
            <a:off x="2901325" y="2256513"/>
            <a:ext cx="1386300" cy="6228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latin typeface="Comfortaa"/>
                <a:ea typeface="Comfortaa"/>
                <a:cs typeface="Comfortaa"/>
                <a:sym typeface="Comfortaa"/>
              </a:rPr>
              <a:t>Kontrol Et</a:t>
            </a:r>
            <a:endParaRPr b="1" sz="1500">
              <a:latin typeface="Comfortaa"/>
              <a:ea typeface="Comfortaa"/>
              <a:cs typeface="Comfortaa"/>
              <a:sym typeface="Comfortaa"/>
            </a:endParaRPr>
          </a:p>
        </p:txBody>
      </p:sp>
      <p:cxnSp>
        <p:nvCxnSpPr>
          <p:cNvPr id="377" name="Google Shape;377;p48"/>
          <p:cNvCxnSpPr>
            <a:stCxn id="375" idx="0"/>
            <a:endCxn id="364" idx="1"/>
          </p:cNvCxnSpPr>
          <p:nvPr/>
        </p:nvCxnSpPr>
        <p:spPr>
          <a:xfrm rot="-5400000">
            <a:off x="3834475" y="1203513"/>
            <a:ext cx="813000" cy="1293000"/>
          </a:xfrm>
          <a:prstGeom prst="curvedConnector2">
            <a:avLst/>
          </a:prstGeom>
          <a:noFill/>
          <a:ln cap="flat" cmpd="sng" w="28575">
            <a:solidFill>
              <a:schemeClr val="dk1"/>
            </a:solidFill>
            <a:prstDash val="solid"/>
            <a:round/>
            <a:headEnd len="med" w="med" type="none"/>
            <a:tailEnd len="med" w="med" type="triangle"/>
          </a:ln>
        </p:spPr>
      </p:cxnSp>
      <p:sp>
        <p:nvSpPr>
          <p:cNvPr id="378" name="Google Shape;378;p48"/>
          <p:cNvSpPr/>
          <p:nvPr/>
        </p:nvSpPr>
        <p:spPr>
          <a:xfrm>
            <a:off x="2716400" y="2028550"/>
            <a:ext cx="408900" cy="408900"/>
          </a:xfrm>
          <a:prstGeom prst="mathPlus">
            <a:avLst>
              <a:gd fmla="val 23520" name="adj1"/>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
          <p:cNvSpPr/>
          <p:nvPr/>
        </p:nvSpPr>
        <p:spPr>
          <a:xfrm>
            <a:off x="2699350" y="2651050"/>
            <a:ext cx="408900" cy="408900"/>
          </a:xfrm>
          <a:prstGeom prst="mathMin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aphicFrame>
        <p:nvGraphicFramePr>
          <p:cNvPr id="384" name="Google Shape;384;p49"/>
          <p:cNvGraphicFramePr/>
          <p:nvPr/>
        </p:nvGraphicFramePr>
        <p:xfrm>
          <a:off x="152400" y="76200"/>
          <a:ext cx="3000000" cy="3000000"/>
        </p:xfrm>
        <a:graphic>
          <a:graphicData uri="http://schemas.openxmlformats.org/drawingml/2006/table">
            <a:tbl>
              <a:tblPr>
                <a:noFill/>
                <a:tableStyleId>{8616FA7B-9725-41C1-AC4C-5FD9D600F768}</a:tableStyleId>
              </a:tblPr>
              <a:tblGrid>
                <a:gridCol w="1658375"/>
                <a:gridCol w="7174550"/>
              </a:tblGrid>
              <a:tr h="406575">
                <a:tc gridSpan="2">
                  <a:txBody>
                    <a:bodyPr/>
                    <a:lstStyle/>
                    <a:p>
                      <a:pPr indent="0" lvl="0" marL="0" rtl="0" algn="ctr">
                        <a:lnSpc>
                          <a:spcPct val="100000"/>
                        </a:lnSpc>
                        <a:spcBef>
                          <a:spcPts val="300"/>
                        </a:spcBef>
                        <a:spcAft>
                          <a:spcPts val="0"/>
                        </a:spcAft>
                        <a:buNone/>
                      </a:pPr>
                      <a:r>
                        <a:rPr b="1" lang="en-GB">
                          <a:latin typeface="Comfortaa"/>
                          <a:ea typeface="Comfortaa"/>
                          <a:cs typeface="Comfortaa"/>
                          <a:sym typeface="Comfortaa"/>
                        </a:rPr>
                        <a:t>TDLM Kimlik Kartı</a:t>
                      </a:r>
                      <a:endParaRPr b="1">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hMerge="1"/>
              </a:tr>
              <a:tr h="379600">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Revize Tarihi</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Formun son güncelleme tarihidir.</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50500">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Tanım</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Şirketin tüm iş ve IT operasyonu için anlam ifade eden bir tanımıdır. Şirketin neleri teknik borç olarak ele aldığı da burada belirtilmelidir.</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721425">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Minimum Refactor Süresi</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Kişi başı günlük ne kadarlık bir eforun bu döngüye ayrılacağı rakamsal olarak belirlenir. Günde iki saat, bir sprint ’in %15’ i gibi ifadeler ile bu planlama netleştirilir. Süre tüm paydaşlarca kabul edilmiş olmalıdır.</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550500">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Güncel Maliyet</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İnsan/Gün üstünden hesaplanmış bir rakamdır ve güncel durumu özetler. Toplam borcumuz 725 insan gündür gibi.</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892350">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Mali Kayıp</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Teknik borcun yarattığı maliyetin parasal değerini yansıtır. Bu paydaşlar açısından tartışılabilir bir konudur ancak durumun ciddiyetini göstermek ve pozitif gelişmelerin </a:t>
                      </a:r>
                      <a:r>
                        <a:rPr lang="en-GB" sz="1100">
                          <a:latin typeface="Comfortaa Light"/>
                          <a:ea typeface="Comfortaa Light"/>
                          <a:cs typeface="Comfortaa Light"/>
                          <a:sym typeface="Comfortaa Light"/>
                        </a:rPr>
                        <a:t>yarattığı</a:t>
                      </a:r>
                      <a:r>
                        <a:rPr lang="en-GB" sz="1100">
                          <a:latin typeface="Comfortaa Light"/>
                          <a:ea typeface="Comfortaa Light"/>
                          <a:cs typeface="Comfortaa Light"/>
                          <a:sym typeface="Comfortaa Light"/>
                        </a:rPr>
                        <a:t> motivasyon açısından önemlidir. Şeffaflık da teknik borç mücadelesinin temel taşlarındandır.</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721425">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Sıçrama Noktası</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Bir mimari dönüşüm için yeterli bir noktada olunup olunmadığının kontrolü için hedeflenen rakamsal değerlerin ifadesidir. Örneğin İnsan/Gün maliyeti ve Mali Kayıp belli bir değerin altına inerse mimari dönüşüm kararı tartışılabilir.</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r h="100000">
                <a:tc>
                  <a:txBody>
                    <a:bodyPr/>
                    <a:lstStyle/>
                    <a:p>
                      <a:pPr indent="0" lvl="0" marL="0" rtl="0" algn="l">
                        <a:lnSpc>
                          <a:spcPct val="100000"/>
                        </a:lnSpc>
                        <a:spcBef>
                          <a:spcPts val="300"/>
                        </a:spcBef>
                        <a:spcAft>
                          <a:spcPts val="0"/>
                        </a:spcAft>
                        <a:buNone/>
                      </a:pPr>
                      <a:r>
                        <a:rPr b="1" i="1" lang="en-GB" sz="1200">
                          <a:latin typeface="Comfortaa"/>
                          <a:ea typeface="Comfortaa"/>
                          <a:cs typeface="Comfortaa"/>
                          <a:sym typeface="Comfortaa"/>
                        </a:rPr>
                        <a:t>Araçlar</a:t>
                      </a:r>
                      <a:endParaRPr b="1" i="1" sz="1200">
                        <a:latin typeface="Comfortaa"/>
                        <a:ea typeface="Comfortaa"/>
                        <a:cs typeface="Comfortaa"/>
                        <a:sym typeface="Comfortaa"/>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solidFill>
                      <a:srgbClr val="E7E6E6"/>
                    </a:solidFill>
                  </a:tcPr>
                </a:tc>
                <a:tc>
                  <a:txBody>
                    <a:bodyPr/>
                    <a:lstStyle/>
                    <a:p>
                      <a:pPr indent="0" lvl="0" marL="0" rtl="0" algn="l">
                        <a:lnSpc>
                          <a:spcPct val="100000"/>
                        </a:lnSpc>
                        <a:spcBef>
                          <a:spcPts val="300"/>
                        </a:spcBef>
                        <a:spcAft>
                          <a:spcPts val="0"/>
                        </a:spcAft>
                        <a:buNone/>
                      </a:pPr>
                      <a:r>
                        <a:rPr lang="en-GB" sz="1100">
                          <a:latin typeface="Comfortaa Light"/>
                          <a:ea typeface="Comfortaa Light"/>
                          <a:cs typeface="Comfortaa Light"/>
                          <a:sym typeface="Comfortaa Light"/>
                        </a:rPr>
                        <a:t>Mücadele sırasında kullanılacak araçlar belirlenir. Statik/Dinamik kod analiz araçları, raporlama düzenekleri vb</a:t>
                      </a:r>
                      <a:endParaRPr sz="1100">
                        <a:latin typeface="Comfortaa Light"/>
                        <a:ea typeface="Comfortaa Light"/>
                        <a:cs typeface="Comfortaa Light"/>
                        <a:sym typeface="Comfortaa Light"/>
                      </a:endParaRPr>
                    </a:p>
                  </a:txBody>
                  <a:tcPr marT="91425" marB="91425" marR="68575" marL="68575">
                    <a:lnL cap="flat" cmpd="sng" w="12625">
                      <a:solidFill>
                        <a:srgbClr val="000000"/>
                      </a:solidFill>
                      <a:prstDash val="solid"/>
                      <a:round/>
                      <a:headEnd len="sm" w="sm" type="none"/>
                      <a:tailEnd len="sm" w="sm" type="none"/>
                    </a:lnL>
                    <a:lnR cap="flat" cmpd="sng" w="12625">
                      <a:solidFill>
                        <a:srgbClr val="000000"/>
                      </a:solidFill>
                      <a:prstDash val="solid"/>
                      <a:round/>
                      <a:headEnd len="sm" w="sm" type="none"/>
                      <a:tailEnd len="sm" w="sm" type="none"/>
                    </a:lnR>
                    <a:lnT cap="flat" cmpd="sng" w="12625">
                      <a:solidFill>
                        <a:srgbClr val="000000"/>
                      </a:solidFill>
                      <a:prstDash val="solid"/>
                      <a:round/>
                      <a:headEnd len="sm" w="sm" type="none"/>
                      <a:tailEnd len="sm" w="sm" type="none"/>
                    </a:lnT>
                    <a:lnB cap="flat" cmpd="sng" w="126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0"/>
          <p:cNvPicPr preferRelativeResize="0"/>
          <p:nvPr/>
        </p:nvPicPr>
        <p:blipFill rotWithShape="1">
          <a:blip r:embed="rId3">
            <a:alphaModFix/>
          </a:blip>
          <a:srcRect b="22606" l="0" r="0" t="22601"/>
          <a:stretch/>
        </p:blipFill>
        <p:spPr>
          <a:xfrm>
            <a:off x="0" y="0"/>
            <a:ext cx="6096301" cy="5143501"/>
          </a:xfrm>
          <a:prstGeom prst="rect">
            <a:avLst/>
          </a:prstGeom>
          <a:noFill/>
          <a:ln>
            <a:noFill/>
          </a:ln>
        </p:spPr>
      </p:pic>
      <p:sp>
        <p:nvSpPr>
          <p:cNvPr id="390" name="Google Shape;390;p50"/>
          <p:cNvSpPr txBox="1"/>
          <p:nvPr>
            <p:ph type="title"/>
          </p:nvPr>
        </p:nvSpPr>
        <p:spPr>
          <a:xfrm>
            <a:off x="6281725" y="679625"/>
            <a:ext cx="2683200" cy="104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Teşekkürler</a:t>
            </a:r>
            <a:endParaRPr/>
          </a:p>
        </p:txBody>
      </p:sp>
      <p:sp>
        <p:nvSpPr>
          <p:cNvPr id="391" name="Google Shape;391;p50"/>
          <p:cNvSpPr txBox="1"/>
          <p:nvPr>
            <p:ph idx="1" type="body"/>
          </p:nvPr>
        </p:nvSpPr>
        <p:spPr>
          <a:xfrm>
            <a:off x="6281725" y="1798300"/>
            <a:ext cx="2585100" cy="130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1400"/>
              <a:t>www.buraksenyurt.com</a:t>
            </a:r>
            <a:endParaRPr sz="1400"/>
          </a:p>
          <a:p>
            <a:pPr indent="0" lvl="0" marL="0" rtl="0" algn="l">
              <a:spcBef>
                <a:spcPts val="1600"/>
              </a:spcBef>
              <a:spcAft>
                <a:spcPts val="0"/>
              </a:spcAft>
              <a:buNone/>
            </a:pPr>
            <a:r>
              <a:rPr lang="en-GB" sz="1400"/>
              <a:t>github.com/buraksenyurt</a:t>
            </a:r>
            <a:endParaRPr sz="1400"/>
          </a:p>
          <a:p>
            <a:pPr indent="0" lvl="0" marL="0" rtl="0" algn="l">
              <a:spcBef>
                <a:spcPts val="1600"/>
              </a:spcBef>
              <a:spcAft>
                <a:spcPts val="1600"/>
              </a:spcAft>
              <a:buNone/>
            </a:pPr>
            <a:r>
              <a:rPr lang="en-GB" sz="1400"/>
              <a:t>medium.com/@burakselyum</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1"/>
          <p:cNvPicPr preferRelativeResize="0"/>
          <p:nvPr/>
        </p:nvPicPr>
        <p:blipFill>
          <a:blip r:embed="rId3">
            <a:alphaModFix/>
          </a:blip>
          <a:stretch>
            <a:fillRect/>
          </a:stretch>
        </p:blipFill>
        <p:spPr>
          <a:xfrm>
            <a:off x="373400" y="152400"/>
            <a:ext cx="3225800" cy="4838700"/>
          </a:xfrm>
          <a:prstGeom prst="rect">
            <a:avLst/>
          </a:prstGeom>
          <a:noFill/>
          <a:ln>
            <a:noFill/>
          </a:ln>
        </p:spPr>
      </p:pic>
      <p:pic>
        <p:nvPicPr>
          <p:cNvPr id="397" name="Google Shape;397;p51"/>
          <p:cNvPicPr preferRelativeResize="0"/>
          <p:nvPr/>
        </p:nvPicPr>
        <p:blipFill>
          <a:blip r:embed="rId4">
            <a:alphaModFix/>
          </a:blip>
          <a:stretch>
            <a:fillRect/>
          </a:stretch>
        </p:blipFill>
        <p:spPr>
          <a:xfrm>
            <a:off x="5047525" y="152400"/>
            <a:ext cx="3685951"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aphicFrame>
        <p:nvGraphicFramePr>
          <p:cNvPr id="402" name="Google Shape;402;p52"/>
          <p:cNvGraphicFramePr/>
          <p:nvPr/>
        </p:nvGraphicFramePr>
        <p:xfrm>
          <a:off x="152400" y="152400"/>
          <a:ext cx="3000000" cy="3000000"/>
        </p:xfrm>
        <a:graphic>
          <a:graphicData uri="http://schemas.openxmlformats.org/drawingml/2006/table">
            <a:tbl>
              <a:tblPr>
                <a:noFill/>
                <a:tableStyleId>{8616FA7B-9725-41C1-AC4C-5FD9D600F768}</a:tableStyleId>
              </a:tblPr>
              <a:tblGrid>
                <a:gridCol w="1333500"/>
                <a:gridCol w="1085850"/>
                <a:gridCol w="1647825"/>
                <a:gridCol w="952500"/>
                <a:gridCol w="1162050"/>
                <a:gridCol w="847725"/>
                <a:gridCol w="1866900"/>
              </a:tblGrid>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CAST(1998)</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Jenkins, Maven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 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Efficiency, Changeability, Robustness, Transferability,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Sonargraph(2006)</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Computation of several metrics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Eclipse, Gradle, IntelliJ Jenkins, Maven, VS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NDepend (2007)</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Estimated man-time to fix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Azure, Jenkins, VS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 Robustness,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SonarQube (2007)</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Eclipse, IntelliJ, VS, Azure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API,GUI, CLI, CI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Reliability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Squore (2010)</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 Reliability, Efficiency, Portability, Security,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CodeMRI (2013</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Design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Not estimated</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 Linux</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CLI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Efficiency, Robustness, Portability,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 Inspector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Effort needed to avoid high TD</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Github, Gitlab, Bitbucket Jenkins, Travis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Changeability, Portability, Testability, Maintainability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DV8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Number of affected files and lines of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 MAC</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Depends, Jenkins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Maintainability,Evolvability, Security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SymfonyInsight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GUI,CI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Maintainability, Reliability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Forms response chart. Question title: Çalıştığınız projelerde aşağıdaki Monolitik(M) ve Dağıtık(D) Mimari yaklaşımlarından hangileri kullanılıyor/kullanıldı? (Birden fazla seçebilirsiniz). Number of responses: 724 responses." id="137" name="Google Shape;137;p26">
            <a:hlinkClick r:id="rId3"/>
          </p:cNvPr>
          <p:cNvPicPr preferRelativeResize="0"/>
          <p:nvPr/>
        </p:nvPicPr>
        <p:blipFill>
          <a:blip r:embed="rId4">
            <a:alphaModFix/>
          </a:blip>
          <a:stretch>
            <a:fillRect/>
          </a:stretch>
        </p:blipFill>
        <p:spPr>
          <a:xfrm>
            <a:off x="489438" y="661263"/>
            <a:ext cx="7516673" cy="3820975"/>
          </a:xfrm>
          <a:prstGeom prst="rect">
            <a:avLst/>
          </a:prstGeom>
          <a:noFill/>
          <a:ln>
            <a:noFill/>
          </a:ln>
        </p:spPr>
      </p:pic>
      <p:pic>
        <p:nvPicPr>
          <p:cNvPr id="138" name="Google Shape;138;p26"/>
          <p:cNvPicPr preferRelativeResize="0"/>
          <p:nvPr/>
        </p:nvPicPr>
        <p:blipFill>
          <a:blip r:embed="rId5">
            <a:alphaModFix/>
          </a:blip>
          <a:stretch>
            <a:fillRect/>
          </a:stretch>
        </p:blipFill>
        <p:spPr>
          <a:xfrm>
            <a:off x="7012700" y="1619238"/>
            <a:ext cx="1905000" cy="190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3"/>
          <p:cNvSpPr/>
          <p:nvPr/>
        </p:nvSpPr>
        <p:spPr>
          <a:xfrm>
            <a:off x="7218300" y="-20100"/>
            <a:ext cx="1924500" cy="5143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3"/>
          <p:cNvSpPr txBox="1"/>
          <p:nvPr/>
        </p:nvSpPr>
        <p:spPr>
          <a:xfrm>
            <a:off x="7465425" y="80375"/>
            <a:ext cx="15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t>Next Version </a:t>
            </a:r>
            <a:endParaRPr sz="1100"/>
          </a:p>
          <a:p>
            <a:pPr indent="0" lvl="0" marL="0" rtl="0" algn="ctr">
              <a:spcBef>
                <a:spcPts val="0"/>
              </a:spcBef>
              <a:spcAft>
                <a:spcPts val="0"/>
              </a:spcAft>
              <a:buNone/>
            </a:pPr>
            <a:r>
              <a:rPr lang="en-GB" sz="1100"/>
              <a:t>2022 First Quarter</a:t>
            </a:r>
            <a:endParaRPr sz="1100"/>
          </a:p>
        </p:txBody>
      </p:sp>
      <p:sp>
        <p:nvSpPr>
          <p:cNvPr id="409" name="Google Shape;409;p53"/>
          <p:cNvSpPr/>
          <p:nvPr/>
        </p:nvSpPr>
        <p:spPr>
          <a:xfrm>
            <a:off x="7524375" y="763500"/>
            <a:ext cx="1385100" cy="713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DDD</a:t>
            </a:r>
            <a:endParaRPr/>
          </a:p>
        </p:txBody>
      </p:sp>
      <p:sp>
        <p:nvSpPr>
          <p:cNvPr id="410" name="Google Shape;410;p53"/>
          <p:cNvSpPr/>
          <p:nvPr/>
        </p:nvSpPr>
        <p:spPr>
          <a:xfrm>
            <a:off x="7524375" y="1519400"/>
            <a:ext cx="1385100" cy="713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Architectural Design</a:t>
            </a:r>
            <a:endParaRPr/>
          </a:p>
        </p:txBody>
      </p:sp>
      <p:sp>
        <p:nvSpPr>
          <p:cNvPr id="411" name="Google Shape;411;p53"/>
          <p:cNvSpPr/>
          <p:nvPr/>
        </p:nvSpPr>
        <p:spPr>
          <a:xfrm>
            <a:off x="1190575" y="17903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txBox="1"/>
          <p:nvPr/>
        </p:nvSpPr>
        <p:spPr>
          <a:xfrm>
            <a:off x="780200" y="1926025"/>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#1983</a:t>
            </a:r>
            <a:endParaRPr sz="900"/>
          </a:p>
          <a:p>
            <a:pPr indent="0" lvl="0" marL="0" rtl="0" algn="l">
              <a:spcBef>
                <a:spcPts val="0"/>
              </a:spcBef>
              <a:spcAft>
                <a:spcPts val="0"/>
              </a:spcAft>
              <a:buNone/>
            </a:pPr>
            <a:r>
              <a:rPr lang="en-GB" sz="900"/>
              <a:t>Convert Business Class to Contract</a:t>
            </a:r>
            <a:endParaRPr sz="900"/>
          </a:p>
        </p:txBody>
      </p:sp>
      <p:sp>
        <p:nvSpPr>
          <p:cNvPr id="413" name="Google Shape;413;p53"/>
          <p:cNvSpPr txBox="1"/>
          <p:nvPr/>
        </p:nvSpPr>
        <p:spPr>
          <a:xfrm>
            <a:off x="2211925" y="1943700"/>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#2487</a:t>
            </a:r>
            <a:endParaRPr sz="900"/>
          </a:p>
          <a:p>
            <a:pPr indent="0" lvl="0" marL="0" rtl="0" algn="l">
              <a:spcBef>
                <a:spcPts val="0"/>
              </a:spcBef>
              <a:spcAft>
                <a:spcPts val="0"/>
              </a:spcAft>
              <a:buNone/>
            </a:pPr>
            <a:r>
              <a:rPr lang="en-GB" sz="900"/>
              <a:t>Service Runtime </a:t>
            </a:r>
            <a:endParaRPr sz="900"/>
          </a:p>
          <a:p>
            <a:pPr indent="0" lvl="0" marL="0" rtl="0" algn="l">
              <a:spcBef>
                <a:spcPts val="0"/>
              </a:spcBef>
              <a:spcAft>
                <a:spcPts val="0"/>
              </a:spcAft>
              <a:buNone/>
            </a:pPr>
            <a:r>
              <a:rPr lang="en-GB" sz="900"/>
              <a:t>for CBL</a:t>
            </a:r>
            <a:endParaRPr sz="900"/>
          </a:p>
        </p:txBody>
      </p:sp>
      <p:cxnSp>
        <p:nvCxnSpPr>
          <p:cNvPr id="414" name="Google Shape;414;p53"/>
          <p:cNvCxnSpPr>
            <a:stCxn id="415" idx="0"/>
            <a:endCxn id="409" idx="1"/>
          </p:cNvCxnSpPr>
          <p:nvPr/>
        </p:nvCxnSpPr>
        <p:spPr>
          <a:xfrm rot="-5400000">
            <a:off x="4882188" y="-118250"/>
            <a:ext cx="1403700" cy="3880800"/>
          </a:xfrm>
          <a:prstGeom prst="bentConnector2">
            <a:avLst/>
          </a:prstGeom>
          <a:noFill/>
          <a:ln cap="flat" cmpd="sng" w="28575">
            <a:solidFill>
              <a:schemeClr val="dk2"/>
            </a:solidFill>
            <a:prstDash val="solid"/>
            <a:round/>
            <a:headEnd len="med" w="med" type="none"/>
            <a:tailEnd len="med" w="med" type="triangle"/>
          </a:ln>
        </p:spPr>
      </p:cxnSp>
      <p:sp>
        <p:nvSpPr>
          <p:cNvPr id="416" name="Google Shape;416;p53"/>
          <p:cNvSpPr/>
          <p:nvPr/>
        </p:nvSpPr>
        <p:spPr>
          <a:xfrm>
            <a:off x="2727325" y="17903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53"/>
          <p:cNvCxnSpPr>
            <a:stCxn id="411" idx="6"/>
            <a:endCxn id="416" idx="2"/>
          </p:cNvCxnSpPr>
          <p:nvPr/>
        </p:nvCxnSpPr>
        <p:spPr>
          <a:xfrm>
            <a:off x="1406575" y="1898350"/>
            <a:ext cx="1320900" cy="0"/>
          </a:xfrm>
          <a:prstGeom prst="straightConnector1">
            <a:avLst/>
          </a:prstGeom>
          <a:noFill/>
          <a:ln cap="flat" cmpd="sng" w="28575">
            <a:solidFill>
              <a:schemeClr val="dk2"/>
            </a:solidFill>
            <a:prstDash val="solid"/>
            <a:round/>
            <a:headEnd len="med" w="med" type="none"/>
            <a:tailEnd len="med" w="med" type="triangle"/>
          </a:ln>
        </p:spPr>
      </p:cxnSp>
      <p:cxnSp>
        <p:nvCxnSpPr>
          <p:cNvPr id="418" name="Google Shape;418;p53"/>
          <p:cNvCxnSpPr>
            <a:stCxn id="416" idx="6"/>
            <a:endCxn id="410" idx="1"/>
          </p:cNvCxnSpPr>
          <p:nvPr/>
        </p:nvCxnSpPr>
        <p:spPr>
          <a:xfrm flipH="1" rot="10800000">
            <a:off x="2943325" y="1876150"/>
            <a:ext cx="4581000" cy="22200"/>
          </a:xfrm>
          <a:prstGeom prst="straightConnector1">
            <a:avLst/>
          </a:prstGeom>
          <a:noFill/>
          <a:ln cap="flat" cmpd="sng" w="28575">
            <a:solidFill>
              <a:schemeClr val="dk2"/>
            </a:solidFill>
            <a:prstDash val="solid"/>
            <a:round/>
            <a:headEnd len="med" w="med" type="none"/>
            <a:tailEnd len="med" w="med" type="triangle"/>
          </a:ln>
        </p:spPr>
      </p:cxnSp>
      <p:sp>
        <p:nvSpPr>
          <p:cNvPr id="419" name="Google Shape;419;p53"/>
          <p:cNvSpPr/>
          <p:nvPr/>
        </p:nvSpPr>
        <p:spPr>
          <a:xfrm>
            <a:off x="1571575" y="387575"/>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3"/>
          <p:cNvSpPr txBox="1"/>
          <p:nvPr/>
        </p:nvSpPr>
        <p:spPr>
          <a:xfrm>
            <a:off x="1161200" y="600300"/>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#9999</a:t>
            </a:r>
            <a:endParaRPr sz="900"/>
          </a:p>
          <a:p>
            <a:pPr indent="0" lvl="0" marL="0" rtl="0" algn="l">
              <a:spcBef>
                <a:spcPts val="0"/>
              </a:spcBef>
              <a:spcAft>
                <a:spcPts val="0"/>
              </a:spcAft>
              <a:buNone/>
            </a:pPr>
            <a:r>
              <a:rPr lang="en-GB" sz="900"/>
              <a:t>Divide and Conquer SP Logics</a:t>
            </a:r>
            <a:endParaRPr sz="900"/>
          </a:p>
        </p:txBody>
      </p:sp>
      <p:cxnSp>
        <p:nvCxnSpPr>
          <p:cNvPr id="421" name="Google Shape;421;p53"/>
          <p:cNvCxnSpPr>
            <a:stCxn id="419" idx="6"/>
            <a:endCxn id="409" idx="1"/>
          </p:cNvCxnSpPr>
          <p:nvPr/>
        </p:nvCxnSpPr>
        <p:spPr>
          <a:xfrm>
            <a:off x="1787575" y="495575"/>
            <a:ext cx="5736900" cy="624600"/>
          </a:xfrm>
          <a:prstGeom prst="bentConnector3">
            <a:avLst>
              <a:gd fmla="val 18747" name="adj1"/>
            </a:avLst>
          </a:prstGeom>
          <a:noFill/>
          <a:ln cap="flat" cmpd="sng" w="28575">
            <a:solidFill>
              <a:schemeClr val="dk2"/>
            </a:solidFill>
            <a:prstDash val="solid"/>
            <a:round/>
            <a:headEnd len="med" w="med" type="none"/>
            <a:tailEnd len="med" w="med" type="triangle"/>
          </a:ln>
        </p:spPr>
      </p:cxnSp>
      <p:sp>
        <p:nvSpPr>
          <p:cNvPr id="422" name="Google Shape;422;p53"/>
          <p:cNvSpPr txBox="1"/>
          <p:nvPr/>
        </p:nvSpPr>
        <p:spPr>
          <a:xfrm>
            <a:off x="2258300" y="3750"/>
            <a:ext cx="381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t>Sample App Roadmap for Modernization</a:t>
            </a:r>
            <a:endParaRPr sz="1500"/>
          </a:p>
        </p:txBody>
      </p:sp>
      <p:sp>
        <p:nvSpPr>
          <p:cNvPr id="423" name="Google Shape;423;p53"/>
          <p:cNvSpPr/>
          <p:nvPr/>
        </p:nvSpPr>
        <p:spPr>
          <a:xfrm>
            <a:off x="5396913" y="17522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
          <p:cNvSpPr/>
          <p:nvPr/>
        </p:nvSpPr>
        <p:spPr>
          <a:xfrm>
            <a:off x="4753963" y="1039700"/>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3"/>
          <p:cNvSpPr/>
          <p:nvPr/>
        </p:nvSpPr>
        <p:spPr>
          <a:xfrm>
            <a:off x="5396913" y="419250"/>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53"/>
          <p:cNvCxnSpPr>
            <a:stCxn id="425" idx="4"/>
            <a:endCxn id="409" idx="1"/>
          </p:cNvCxnSpPr>
          <p:nvPr/>
        </p:nvCxnSpPr>
        <p:spPr>
          <a:xfrm flipH="1" rot="-5400000">
            <a:off x="6272163" y="-132000"/>
            <a:ext cx="485100" cy="2019600"/>
          </a:xfrm>
          <a:prstGeom prst="bentConnector2">
            <a:avLst/>
          </a:prstGeom>
          <a:noFill/>
          <a:ln cap="flat" cmpd="sng" w="28575">
            <a:solidFill>
              <a:schemeClr val="dk2"/>
            </a:solidFill>
            <a:prstDash val="solid"/>
            <a:round/>
            <a:headEnd len="med" w="med" type="none"/>
            <a:tailEnd len="med" w="med" type="triangle"/>
          </a:ln>
        </p:spPr>
      </p:cxnSp>
      <p:sp>
        <p:nvSpPr>
          <p:cNvPr id="427" name="Google Shape;427;p53"/>
          <p:cNvSpPr txBox="1"/>
          <p:nvPr/>
        </p:nvSpPr>
        <p:spPr>
          <a:xfrm>
            <a:off x="4732825" y="119650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28" name="Google Shape;428;p53"/>
          <p:cNvSpPr txBox="1"/>
          <p:nvPr/>
        </p:nvSpPr>
        <p:spPr>
          <a:xfrm>
            <a:off x="5612925" y="3430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29" name="Google Shape;429;p53"/>
          <p:cNvSpPr txBox="1"/>
          <p:nvPr/>
        </p:nvSpPr>
        <p:spPr>
          <a:xfrm>
            <a:off x="5320725" y="19301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30" name="Google Shape;430;p53"/>
          <p:cNvSpPr/>
          <p:nvPr/>
        </p:nvSpPr>
        <p:spPr>
          <a:xfrm>
            <a:off x="7524375" y="2275300"/>
            <a:ext cx="1385100" cy="713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Scale Out</a:t>
            </a:r>
            <a:endParaRPr/>
          </a:p>
        </p:txBody>
      </p:sp>
      <p:sp>
        <p:nvSpPr>
          <p:cNvPr id="431" name="Google Shape;431;p53"/>
          <p:cNvSpPr/>
          <p:nvPr/>
        </p:nvSpPr>
        <p:spPr>
          <a:xfrm>
            <a:off x="7524375" y="3031200"/>
            <a:ext cx="1385100" cy="713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Security</a:t>
            </a:r>
            <a:endParaRPr/>
          </a:p>
        </p:txBody>
      </p:sp>
      <p:sp>
        <p:nvSpPr>
          <p:cNvPr id="432" name="Google Shape;432;p53"/>
          <p:cNvSpPr/>
          <p:nvPr/>
        </p:nvSpPr>
        <p:spPr>
          <a:xfrm>
            <a:off x="586700" y="2524000"/>
            <a:ext cx="216000" cy="2160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txBox="1"/>
          <p:nvPr/>
        </p:nvSpPr>
        <p:spPr>
          <a:xfrm>
            <a:off x="159775" y="2758025"/>
            <a:ext cx="216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#2213</a:t>
            </a:r>
            <a:endParaRPr sz="900"/>
          </a:p>
          <a:p>
            <a:pPr indent="0" lvl="0" marL="0" rtl="0" algn="l">
              <a:spcBef>
                <a:spcPts val="0"/>
              </a:spcBef>
              <a:spcAft>
                <a:spcPts val="0"/>
              </a:spcAft>
              <a:buNone/>
            </a:pPr>
            <a:r>
              <a:rPr lang="en-GB" sz="900"/>
              <a:t>Running out out main app (POC)</a:t>
            </a:r>
            <a:endParaRPr sz="900"/>
          </a:p>
        </p:txBody>
      </p:sp>
      <p:cxnSp>
        <p:nvCxnSpPr>
          <p:cNvPr id="434" name="Google Shape;434;p53"/>
          <p:cNvCxnSpPr>
            <a:stCxn id="432" idx="6"/>
            <a:endCxn id="430" idx="1"/>
          </p:cNvCxnSpPr>
          <p:nvPr/>
        </p:nvCxnSpPr>
        <p:spPr>
          <a:xfrm>
            <a:off x="802700" y="2632000"/>
            <a:ext cx="6721800" cy="0"/>
          </a:xfrm>
          <a:prstGeom prst="straightConnector1">
            <a:avLst/>
          </a:prstGeom>
          <a:noFill/>
          <a:ln cap="flat" cmpd="sng" w="28575">
            <a:solidFill>
              <a:schemeClr val="dk2"/>
            </a:solidFill>
            <a:prstDash val="solid"/>
            <a:round/>
            <a:headEnd len="med" w="med" type="none"/>
            <a:tailEnd len="med" w="med" type="triangle"/>
          </a:ln>
        </p:spPr>
      </p:cxnSp>
      <p:sp>
        <p:nvSpPr>
          <p:cNvPr id="415" name="Google Shape;415;p53"/>
          <p:cNvSpPr/>
          <p:nvPr/>
        </p:nvSpPr>
        <p:spPr>
          <a:xfrm>
            <a:off x="3535638" y="2524000"/>
            <a:ext cx="216000" cy="2160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3"/>
          <p:cNvSpPr txBox="1"/>
          <p:nvPr/>
        </p:nvSpPr>
        <p:spPr>
          <a:xfrm>
            <a:off x="3458725" y="2738163"/>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#8974</a:t>
            </a:r>
            <a:endParaRPr sz="900"/>
          </a:p>
          <a:p>
            <a:pPr indent="0" lvl="0" marL="0" rtl="0" algn="l">
              <a:spcBef>
                <a:spcPts val="0"/>
              </a:spcBef>
              <a:spcAft>
                <a:spcPts val="0"/>
              </a:spcAft>
              <a:buNone/>
            </a:pPr>
            <a:r>
              <a:rPr lang="en-GB" sz="900"/>
              <a:t>Independent Customer App</a:t>
            </a:r>
            <a:endParaRPr sz="900"/>
          </a:p>
        </p:txBody>
      </p:sp>
      <p:sp>
        <p:nvSpPr>
          <p:cNvPr id="436" name="Google Shape;436;p53"/>
          <p:cNvSpPr/>
          <p:nvPr/>
        </p:nvSpPr>
        <p:spPr>
          <a:xfrm>
            <a:off x="586700" y="328945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
          <p:cNvSpPr txBox="1"/>
          <p:nvPr/>
        </p:nvSpPr>
        <p:spPr>
          <a:xfrm>
            <a:off x="159775" y="3454350"/>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#1113</a:t>
            </a:r>
            <a:endParaRPr sz="900"/>
          </a:p>
          <a:p>
            <a:pPr indent="0" lvl="0" marL="0" rtl="0" algn="l">
              <a:spcBef>
                <a:spcPts val="0"/>
              </a:spcBef>
              <a:spcAft>
                <a:spcPts val="0"/>
              </a:spcAft>
              <a:buNone/>
            </a:pPr>
            <a:r>
              <a:rPr lang="en-GB" sz="900"/>
              <a:t>Investigate hacking point</a:t>
            </a:r>
            <a:endParaRPr sz="900"/>
          </a:p>
        </p:txBody>
      </p:sp>
      <p:sp>
        <p:nvSpPr>
          <p:cNvPr id="438" name="Google Shape;438;p53"/>
          <p:cNvSpPr/>
          <p:nvPr/>
        </p:nvSpPr>
        <p:spPr>
          <a:xfrm>
            <a:off x="2727325" y="328945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txBox="1"/>
          <p:nvPr/>
        </p:nvSpPr>
        <p:spPr>
          <a:xfrm>
            <a:off x="2211925" y="3481325"/>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#4513</a:t>
            </a:r>
            <a:endParaRPr sz="900"/>
          </a:p>
          <a:p>
            <a:pPr indent="0" lvl="0" marL="0" rtl="0" algn="l">
              <a:spcBef>
                <a:spcPts val="0"/>
              </a:spcBef>
              <a:spcAft>
                <a:spcPts val="0"/>
              </a:spcAft>
              <a:buNone/>
            </a:pPr>
            <a:r>
              <a:rPr lang="en-GB" sz="900"/>
              <a:t>Writing Security Interceptor Tool</a:t>
            </a:r>
            <a:endParaRPr sz="900"/>
          </a:p>
        </p:txBody>
      </p:sp>
      <p:sp>
        <p:nvSpPr>
          <p:cNvPr id="440" name="Google Shape;440;p53"/>
          <p:cNvSpPr/>
          <p:nvPr/>
        </p:nvSpPr>
        <p:spPr>
          <a:xfrm>
            <a:off x="7524375" y="3825442"/>
            <a:ext cx="1385100" cy="7134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Maintenance</a:t>
            </a:r>
            <a:endParaRPr/>
          </a:p>
        </p:txBody>
      </p:sp>
      <p:cxnSp>
        <p:nvCxnSpPr>
          <p:cNvPr id="441" name="Google Shape;441;p53"/>
          <p:cNvCxnSpPr>
            <a:stCxn id="436" idx="6"/>
            <a:endCxn id="438" idx="2"/>
          </p:cNvCxnSpPr>
          <p:nvPr/>
        </p:nvCxnSpPr>
        <p:spPr>
          <a:xfrm>
            <a:off x="802700" y="3397450"/>
            <a:ext cx="1924500" cy="0"/>
          </a:xfrm>
          <a:prstGeom prst="straightConnector1">
            <a:avLst/>
          </a:prstGeom>
          <a:noFill/>
          <a:ln cap="flat" cmpd="sng" w="28575">
            <a:solidFill>
              <a:schemeClr val="dk2"/>
            </a:solidFill>
            <a:prstDash val="solid"/>
            <a:round/>
            <a:headEnd len="med" w="med" type="none"/>
            <a:tailEnd len="med" w="med" type="triangle"/>
          </a:ln>
        </p:spPr>
      </p:cxnSp>
      <p:cxnSp>
        <p:nvCxnSpPr>
          <p:cNvPr id="442" name="Google Shape;442;p53"/>
          <p:cNvCxnSpPr>
            <a:stCxn id="438" idx="6"/>
            <a:endCxn id="443" idx="2"/>
          </p:cNvCxnSpPr>
          <p:nvPr/>
        </p:nvCxnSpPr>
        <p:spPr>
          <a:xfrm flipH="1" rot="10800000">
            <a:off x="2943325" y="3387850"/>
            <a:ext cx="1546200" cy="9600"/>
          </a:xfrm>
          <a:prstGeom prst="straightConnector1">
            <a:avLst/>
          </a:prstGeom>
          <a:noFill/>
          <a:ln cap="flat" cmpd="sng" w="28575">
            <a:solidFill>
              <a:schemeClr val="dk2"/>
            </a:solidFill>
            <a:prstDash val="solid"/>
            <a:round/>
            <a:headEnd len="med" w="med" type="none"/>
            <a:tailEnd len="med" w="med" type="triangle"/>
          </a:ln>
        </p:spPr>
      </p:cxnSp>
      <p:sp>
        <p:nvSpPr>
          <p:cNvPr id="443" name="Google Shape;443;p53"/>
          <p:cNvSpPr/>
          <p:nvPr/>
        </p:nvSpPr>
        <p:spPr>
          <a:xfrm>
            <a:off x="4489525" y="327990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3"/>
          <p:cNvSpPr/>
          <p:nvPr/>
        </p:nvSpPr>
        <p:spPr>
          <a:xfrm>
            <a:off x="6006950" y="327990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53"/>
          <p:cNvCxnSpPr>
            <a:stCxn id="443" idx="6"/>
            <a:endCxn id="444" idx="2"/>
          </p:cNvCxnSpPr>
          <p:nvPr/>
        </p:nvCxnSpPr>
        <p:spPr>
          <a:xfrm>
            <a:off x="4705525" y="3387900"/>
            <a:ext cx="1301400" cy="0"/>
          </a:xfrm>
          <a:prstGeom prst="straightConnector1">
            <a:avLst/>
          </a:prstGeom>
          <a:noFill/>
          <a:ln cap="flat" cmpd="sng" w="28575">
            <a:solidFill>
              <a:schemeClr val="dk2"/>
            </a:solidFill>
            <a:prstDash val="solid"/>
            <a:round/>
            <a:headEnd len="med" w="med" type="none"/>
            <a:tailEnd len="med" w="med" type="triangle"/>
          </a:ln>
        </p:spPr>
      </p:cxnSp>
      <p:cxnSp>
        <p:nvCxnSpPr>
          <p:cNvPr id="446" name="Google Shape;446;p53"/>
          <p:cNvCxnSpPr>
            <a:stCxn id="444" idx="6"/>
            <a:endCxn id="431" idx="1"/>
          </p:cNvCxnSpPr>
          <p:nvPr/>
        </p:nvCxnSpPr>
        <p:spPr>
          <a:xfrm>
            <a:off x="6222950" y="3387900"/>
            <a:ext cx="1301400" cy="0"/>
          </a:xfrm>
          <a:prstGeom prst="straightConnector1">
            <a:avLst/>
          </a:prstGeom>
          <a:noFill/>
          <a:ln cap="flat" cmpd="sng" w="28575">
            <a:solidFill>
              <a:schemeClr val="dk2"/>
            </a:solidFill>
            <a:prstDash val="solid"/>
            <a:round/>
            <a:headEnd len="med" w="med" type="none"/>
            <a:tailEnd len="med" w="med" type="triangle"/>
          </a:ln>
        </p:spPr>
      </p:cxnSp>
      <p:sp>
        <p:nvSpPr>
          <p:cNvPr id="447" name="Google Shape;447;p53"/>
          <p:cNvSpPr/>
          <p:nvPr/>
        </p:nvSpPr>
        <p:spPr>
          <a:xfrm>
            <a:off x="586700" y="4100850"/>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3"/>
          <p:cNvSpPr txBox="1"/>
          <p:nvPr/>
        </p:nvSpPr>
        <p:spPr>
          <a:xfrm>
            <a:off x="159775" y="4265750"/>
            <a:ext cx="1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#3345</a:t>
            </a:r>
            <a:endParaRPr sz="900"/>
          </a:p>
          <a:p>
            <a:pPr indent="0" lvl="0" marL="0" rtl="0" algn="l">
              <a:spcBef>
                <a:spcPts val="0"/>
              </a:spcBef>
              <a:spcAft>
                <a:spcPts val="0"/>
              </a:spcAft>
              <a:buNone/>
            </a:pPr>
            <a:r>
              <a:rPr lang="en-GB" sz="900"/>
              <a:t>Delete Comments</a:t>
            </a:r>
            <a:endParaRPr sz="900"/>
          </a:p>
        </p:txBody>
      </p:sp>
      <p:cxnSp>
        <p:nvCxnSpPr>
          <p:cNvPr id="449" name="Google Shape;449;p53"/>
          <p:cNvCxnSpPr>
            <a:stCxn id="447" idx="6"/>
            <a:endCxn id="450" idx="2"/>
          </p:cNvCxnSpPr>
          <p:nvPr/>
        </p:nvCxnSpPr>
        <p:spPr>
          <a:xfrm flipH="1" rot="10800000">
            <a:off x="802700" y="4202250"/>
            <a:ext cx="2466600" cy="6600"/>
          </a:xfrm>
          <a:prstGeom prst="straightConnector1">
            <a:avLst/>
          </a:prstGeom>
          <a:noFill/>
          <a:ln cap="flat" cmpd="sng" w="28575">
            <a:solidFill>
              <a:schemeClr val="dk2"/>
            </a:solidFill>
            <a:prstDash val="solid"/>
            <a:round/>
            <a:headEnd len="med" w="med" type="none"/>
            <a:tailEnd len="med" w="med" type="triangle"/>
          </a:ln>
        </p:spPr>
      </p:cxnSp>
      <p:sp>
        <p:nvSpPr>
          <p:cNvPr id="451" name="Google Shape;451;p53"/>
          <p:cNvSpPr txBox="1"/>
          <p:nvPr/>
        </p:nvSpPr>
        <p:spPr>
          <a:xfrm>
            <a:off x="3201625" y="4261300"/>
            <a:ext cx="181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#3345</a:t>
            </a:r>
            <a:endParaRPr sz="900"/>
          </a:p>
          <a:p>
            <a:pPr indent="0" lvl="0" marL="0" rtl="0" algn="l">
              <a:spcBef>
                <a:spcPts val="0"/>
              </a:spcBef>
              <a:spcAft>
                <a:spcPts val="0"/>
              </a:spcAft>
              <a:buNone/>
            </a:pPr>
            <a:r>
              <a:rPr lang="en-GB" sz="900"/>
              <a:t>Analysis Duplication Code</a:t>
            </a:r>
            <a:endParaRPr sz="900"/>
          </a:p>
        </p:txBody>
      </p:sp>
      <p:sp>
        <p:nvSpPr>
          <p:cNvPr id="450" name="Google Shape;450;p53"/>
          <p:cNvSpPr/>
          <p:nvPr/>
        </p:nvSpPr>
        <p:spPr>
          <a:xfrm>
            <a:off x="3269325" y="4094234"/>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3"/>
          <p:cNvSpPr/>
          <p:nvPr/>
        </p:nvSpPr>
        <p:spPr>
          <a:xfrm>
            <a:off x="1480775" y="4698900"/>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53"/>
          <p:cNvCxnSpPr>
            <a:stCxn id="450" idx="6"/>
            <a:endCxn id="440" idx="1"/>
          </p:cNvCxnSpPr>
          <p:nvPr/>
        </p:nvCxnSpPr>
        <p:spPr>
          <a:xfrm flipH="1" rot="10800000">
            <a:off x="3485325" y="4182134"/>
            <a:ext cx="4039200" cy="20100"/>
          </a:xfrm>
          <a:prstGeom prst="straightConnector1">
            <a:avLst/>
          </a:prstGeom>
          <a:noFill/>
          <a:ln cap="flat" cmpd="sng" w="28575">
            <a:solidFill>
              <a:schemeClr val="dk2"/>
            </a:solidFill>
            <a:prstDash val="solid"/>
            <a:round/>
            <a:headEnd len="med" w="med" type="none"/>
            <a:tailEnd len="med" w="med" type="triangle"/>
          </a:ln>
        </p:spPr>
      </p:cxnSp>
      <p:cxnSp>
        <p:nvCxnSpPr>
          <p:cNvPr id="454" name="Google Shape;454;p53"/>
          <p:cNvCxnSpPr>
            <a:stCxn id="452" idx="6"/>
            <a:endCxn id="440" idx="1"/>
          </p:cNvCxnSpPr>
          <p:nvPr/>
        </p:nvCxnSpPr>
        <p:spPr>
          <a:xfrm flipH="1" rot="10800000">
            <a:off x="1696775" y="4182000"/>
            <a:ext cx="5827500" cy="624900"/>
          </a:xfrm>
          <a:prstGeom prst="bentConnector3">
            <a:avLst>
              <a:gd fmla="val 76902" name="adj1"/>
            </a:avLst>
          </a:prstGeom>
          <a:noFill/>
          <a:ln cap="flat" cmpd="sng" w="28575">
            <a:solidFill>
              <a:schemeClr val="dk2"/>
            </a:solidFill>
            <a:prstDash val="solid"/>
            <a:round/>
            <a:headEnd len="med" w="med" type="none"/>
            <a:tailEnd len="med" w="med" type="triangle"/>
          </a:ln>
        </p:spPr>
      </p:cxnSp>
      <p:sp>
        <p:nvSpPr>
          <p:cNvPr id="455" name="Google Shape;455;p53"/>
          <p:cNvSpPr txBox="1"/>
          <p:nvPr/>
        </p:nvSpPr>
        <p:spPr>
          <a:xfrm>
            <a:off x="5903425" y="34410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56" name="Google Shape;456;p53"/>
          <p:cNvSpPr txBox="1"/>
          <p:nvPr/>
        </p:nvSpPr>
        <p:spPr>
          <a:xfrm>
            <a:off x="4442325" y="34464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57" name="Google Shape;457;p53"/>
          <p:cNvSpPr txBox="1"/>
          <p:nvPr/>
        </p:nvSpPr>
        <p:spPr>
          <a:xfrm>
            <a:off x="1443625" y="4359475"/>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4"/>
          <p:cNvSpPr/>
          <p:nvPr/>
        </p:nvSpPr>
        <p:spPr>
          <a:xfrm>
            <a:off x="7218300" y="-20100"/>
            <a:ext cx="1924500" cy="5143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4"/>
          <p:cNvSpPr txBox="1"/>
          <p:nvPr/>
        </p:nvSpPr>
        <p:spPr>
          <a:xfrm>
            <a:off x="7465425" y="80375"/>
            <a:ext cx="15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t>Sonraki Sürüm</a:t>
            </a:r>
            <a:endParaRPr sz="1100"/>
          </a:p>
          <a:p>
            <a:pPr indent="0" lvl="0" marL="0" rtl="0" algn="ctr">
              <a:spcBef>
                <a:spcPts val="0"/>
              </a:spcBef>
              <a:spcAft>
                <a:spcPts val="0"/>
              </a:spcAft>
              <a:buNone/>
            </a:pPr>
            <a:r>
              <a:rPr lang="en-GB" sz="1100"/>
              <a:t>2022 İlk Çeyrek</a:t>
            </a:r>
            <a:endParaRPr sz="1100"/>
          </a:p>
        </p:txBody>
      </p:sp>
      <p:sp>
        <p:nvSpPr>
          <p:cNvPr id="464" name="Google Shape;464;p54"/>
          <p:cNvSpPr/>
          <p:nvPr/>
        </p:nvSpPr>
        <p:spPr>
          <a:xfrm>
            <a:off x="7524375" y="763500"/>
            <a:ext cx="1385100" cy="713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DDD</a:t>
            </a:r>
            <a:endParaRPr/>
          </a:p>
        </p:txBody>
      </p:sp>
      <p:sp>
        <p:nvSpPr>
          <p:cNvPr id="465" name="Google Shape;465;p54"/>
          <p:cNvSpPr/>
          <p:nvPr/>
        </p:nvSpPr>
        <p:spPr>
          <a:xfrm>
            <a:off x="7524375" y="1519400"/>
            <a:ext cx="1385100" cy="713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Architectural Design</a:t>
            </a:r>
            <a:endParaRPr/>
          </a:p>
        </p:txBody>
      </p:sp>
      <p:sp>
        <p:nvSpPr>
          <p:cNvPr id="466" name="Google Shape;466;p54"/>
          <p:cNvSpPr/>
          <p:nvPr/>
        </p:nvSpPr>
        <p:spPr>
          <a:xfrm>
            <a:off x="1190575" y="17903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4"/>
          <p:cNvSpPr txBox="1"/>
          <p:nvPr/>
        </p:nvSpPr>
        <p:spPr>
          <a:xfrm>
            <a:off x="475400" y="1773625"/>
            <a:ext cx="191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#1983</a:t>
            </a:r>
            <a:endParaRPr sz="900"/>
          </a:p>
          <a:p>
            <a:pPr indent="0" lvl="0" marL="0" rtl="0" algn="l">
              <a:spcBef>
                <a:spcPts val="0"/>
              </a:spcBef>
              <a:spcAft>
                <a:spcPts val="0"/>
              </a:spcAft>
              <a:buNone/>
            </a:pPr>
            <a:r>
              <a:rPr lang="en-GB" sz="900"/>
              <a:t>Business Sınıfların Interface Haline Getirilmesi</a:t>
            </a:r>
            <a:endParaRPr sz="900"/>
          </a:p>
        </p:txBody>
      </p:sp>
      <p:sp>
        <p:nvSpPr>
          <p:cNvPr id="468" name="Google Shape;468;p54"/>
          <p:cNvSpPr txBox="1"/>
          <p:nvPr/>
        </p:nvSpPr>
        <p:spPr>
          <a:xfrm>
            <a:off x="2135725" y="1943700"/>
            <a:ext cx="1546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#2487</a:t>
            </a:r>
            <a:endParaRPr sz="900"/>
          </a:p>
          <a:p>
            <a:pPr indent="0" lvl="0" marL="0" rtl="0" algn="l">
              <a:spcBef>
                <a:spcPts val="0"/>
              </a:spcBef>
              <a:spcAft>
                <a:spcPts val="0"/>
              </a:spcAft>
              <a:buNone/>
            </a:pPr>
            <a:r>
              <a:rPr lang="en-GB" sz="900"/>
              <a:t>Business Sözleşmeler için Servis Runtime Yazılması</a:t>
            </a:r>
            <a:endParaRPr sz="900"/>
          </a:p>
        </p:txBody>
      </p:sp>
      <p:cxnSp>
        <p:nvCxnSpPr>
          <p:cNvPr id="469" name="Google Shape;469;p54"/>
          <p:cNvCxnSpPr>
            <a:stCxn id="470" idx="0"/>
            <a:endCxn id="464" idx="1"/>
          </p:cNvCxnSpPr>
          <p:nvPr/>
        </p:nvCxnSpPr>
        <p:spPr>
          <a:xfrm rot="-5400000">
            <a:off x="4882188" y="-118250"/>
            <a:ext cx="1403700" cy="3880800"/>
          </a:xfrm>
          <a:prstGeom prst="bentConnector2">
            <a:avLst/>
          </a:prstGeom>
          <a:noFill/>
          <a:ln cap="flat" cmpd="sng" w="28575">
            <a:solidFill>
              <a:schemeClr val="dk2"/>
            </a:solidFill>
            <a:prstDash val="solid"/>
            <a:round/>
            <a:headEnd len="med" w="med" type="none"/>
            <a:tailEnd len="med" w="med" type="triangle"/>
          </a:ln>
        </p:spPr>
      </p:cxnSp>
      <p:sp>
        <p:nvSpPr>
          <p:cNvPr id="471" name="Google Shape;471;p54"/>
          <p:cNvSpPr/>
          <p:nvPr/>
        </p:nvSpPr>
        <p:spPr>
          <a:xfrm>
            <a:off x="2727325" y="17903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54"/>
          <p:cNvCxnSpPr>
            <a:stCxn id="466" idx="6"/>
            <a:endCxn id="471" idx="2"/>
          </p:cNvCxnSpPr>
          <p:nvPr/>
        </p:nvCxnSpPr>
        <p:spPr>
          <a:xfrm>
            <a:off x="1406575" y="1898350"/>
            <a:ext cx="1320900" cy="0"/>
          </a:xfrm>
          <a:prstGeom prst="straightConnector1">
            <a:avLst/>
          </a:prstGeom>
          <a:noFill/>
          <a:ln cap="flat" cmpd="sng" w="28575">
            <a:solidFill>
              <a:schemeClr val="dk2"/>
            </a:solidFill>
            <a:prstDash val="solid"/>
            <a:round/>
            <a:headEnd len="med" w="med" type="none"/>
            <a:tailEnd len="med" w="med" type="triangle"/>
          </a:ln>
        </p:spPr>
      </p:cxnSp>
      <p:cxnSp>
        <p:nvCxnSpPr>
          <p:cNvPr id="473" name="Google Shape;473;p54"/>
          <p:cNvCxnSpPr>
            <a:stCxn id="471" idx="6"/>
            <a:endCxn id="465" idx="1"/>
          </p:cNvCxnSpPr>
          <p:nvPr/>
        </p:nvCxnSpPr>
        <p:spPr>
          <a:xfrm flipH="1" rot="10800000">
            <a:off x="2943325" y="1876150"/>
            <a:ext cx="4581000" cy="22200"/>
          </a:xfrm>
          <a:prstGeom prst="straightConnector1">
            <a:avLst/>
          </a:prstGeom>
          <a:noFill/>
          <a:ln cap="flat" cmpd="sng" w="28575">
            <a:solidFill>
              <a:schemeClr val="dk2"/>
            </a:solidFill>
            <a:prstDash val="solid"/>
            <a:round/>
            <a:headEnd len="med" w="med" type="none"/>
            <a:tailEnd len="med" w="med" type="triangle"/>
          </a:ln>
        </p:spPr>
      </p:cxnSp>
      <p:sp>
        <p:nvSpPr>
          <p:cNvPr id="474" name="Google Shape;474;p54"/>
          <p:cNvSpPr/>
          <p:nvPr/>
        </p:nvSpPr>
        <p:spPr>
          <a:xfrm>
            <a:off x="1571575" y="387575"/>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4"/>
          <p:cNvSpPr txBox="1"/>
          <p:nvPr/>
        </p:nvSpPr>
        <p:spPr>
          <a:xfrm>
            <a:off x="1161200" y="600300"/>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#9999</a:t>
            </a:r>
            <a:endParaRPr sz="900"/>
          </a:p>
          <a:p>
            <a:pPr indent="0" lvl="0" marL="0" rtl="0" algn="l">
              <a:spcBef>
                <a:spcPts val="0"/>
              </a:spcBef>
              <a:spcAft>
                <a:spcPts val="0"/>
              </a:spcAft>
              <a:buNone/>
            </a:pPr>
            <a:r>
              <a:rPr lang="en-GB" sz="900"/>
              <a:t>SP İş Kurallarının Analizi</a:t>
            </a:r>
            <a:endParaRPr sz="900"/>
          </a:p>
        </p:txBody>
      </p:sp>
      <p:cxnSp>
        <p:nvCxnSpPr>
          <p:cNvPr id="476" name="Google Shape;476;p54"/>
          <p:cNvCxnSpPr>
            <a:stCxn id="474" idx="6"/>
            <a:endCxn id="464" idx="1"/>
          </p:cNvCxnSpPr>
          <p:nvPr/>
        </p:nvCxnSpPr>
        <p:spPr>
          <a:xfrm>
            <a:off x="1787575" y="495575"/>
            <a:ext cx="5736900" cy="624600"/>
          </a:xfrm>
          <a:prstGeom prst="bentConnector3">
            <a:avLst>
              <a:gd fmla="val 18747" name="adj1"/>
            </a:avLst>
          </a:prstGeom>
          <a:noFill/>
          <a:ln cap="flat" cmpd="sng" w="28575">
            <a:solidFill>
              <a:schemeClr val="dk2"/>
            </a:solidFill>
            <a:prstDash val="solid"/>
            <a:round/>
            <a:headEnd len="med" w="med" type="none"/>
            <a:tailEnd len="med" w="med" type="triangle"/>
          </a:ln>
        </p:spPr>
      </p:cxnSp>
      <p:sp>
        <p:nvSpPr>
          <p:cNvPr id="477" name="Google Shape;477;p54"/>
          <p:cNvSpPr txBox="1"/>
          <p:nvPr/>
        </p:nvSpPr>
        <p:spPr>
          <a:xfrm>
            <a:off x="2258300" y="3750"/>
            <a:ext cx="381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500"/>
              <a:t>Modernizasyon Yol Haritası</a:t>
            </a:r>
            <a:endParaRPr sz="1500"/>
          </a:p>
        </p:txBody>
      </p:sp>
      <p:sp>
        <p:nvSpPr>
          <p:cNvPr id="478" name="Google Shape;478;p54"/>
          <p:cNvSpPr/>
          <p:nvPr/>
        </p:nvSpPr>
        <p:spPr>
          <a:xfrm>
            <a:off x="5396913" y="1752250"/>
            <a:ext cx="216000" cy="2160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4"/>
          <p:cNvSpPr/>
          <p:nvPr/>
        </p:nvSpPr>
        <p:spPr>
          <a:xfrm>
            <a:off x="4753963" y="1039700"/>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4"/>
          <p:cNvSpPr/>
          <p:nvPr/>
        </p:nvSpPr>
        <p:spPr>
          <a:xfrm>
            <a:off x="5396913" y="419250"/>
            <a:ext cx="216000" cy="2160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54"/>
          <p:cNvCxnSpPr>
            <a:stCxn id="480" idx="4"/>
            <a:endCxn id="464" idx="1"/>
          </p:cNvCxnSpPr>
          <p:nvPr/>
        </p:nvCxnSpPr>
        <p:spPr>
          <a:xfrm flipH="1" rot="-5400000">
            <a:off x="6272163" y="-132000"/>
            <a:ext cx="485100" cy="2019600"/>
          </a:xfrm>
          <a:prstGeom prst="bentConnector2">
            <a:avLst/>
          </a:prstGeom>
          <a:noFill/>
          <a:ln cap="flat" cmpd="sng" w="28575">
            <a:solidFill>
              <a:schemeClr val="dk2"/>
            </a:solidFill>
            <a:prstDash val="solid"/>
            <a:round/>
            <a:headEnd len="med" w="med" type="none"/>
            <a:tailEnd len="med" w="med" type="triangle"/>
          </a:ln>
        </p:spPr>
      </p:cxnSp>
      <p:sp>
        <p:nvSpPr>
          <p:cNvPr id="482" name="Google Shape;482;p54"/>
          <p:cNvSpPr txBox="1"/>
          <p:nvPr/>
        </p:nvSpPr>
        <p:spPr>
          <a:xfrm>
            <a:off x="4732825" y="119650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83" name="Google Shape;483;p54"/>
          <p:cNvSpPr txBox="1"/>
          <p:nvPr/>
        </p:nvSpPr>
        <p:spPr>
          <a:xfrm>
            <a:off x="5612925" y="3430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84" name="Google Shape;484;p54"/>
          <p:cNvSpPr txBox="1"/>
          <p:nvPr/>
        </p:nvSpPr>
        <p:spPr>
          <a:xfrm>
            <a:off x="5320725" y="19301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485" name="Google Shape;485;p54"/>
          <p:cNvSpPr/>
          <p:nvPr/>
        </p:nvSpPr>
        <p:spPr>
          <a:xfrm>
            <a:off x="7524375" y="2275300"/>
            <a:ext cx="1385100" cy="713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Scale Out</a:t>
            </a:r>
            <a:endParaRPr/>
          </a:p>
        </p:txBody>
      </p:sp>
      <p:sp>
        <p:nvSpPr>
          <p:cNvPr id="486" name="Google Shape;486;p54"/>
          <p:cNvSpPr/>
          <p:nvPr/>
        </p:nvSpPr>
        <p:spPr>
          <a:xfrm>
            <a:off x="7524375" y="3031200"/>
            <a:ext cx="1385100" cy="713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Security</a:t>
            </a:r>
            <a:endParaRPr/>
          </a:p>
        </p:txBody>
      </p:sp>
      <p:sp>
        <p:nvSpPr>
          <p:cNvPr id="487" name="Google Shape;487;p54"/>
          <p:cNvSpPr/>
          <p:nvPr/>
        </p:nvSpPr>
        <p:spPr>
          <a:xfrm>
            <a:off x="586700" y="2524000"/>
            <a:ext cx="216000" cy="2160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4"/>
          <p:cNvSpPr txBox="1"/>
          <p:nvPr/>
        </p:nvSpPr>
        <p:spPr>
          <a:xfrm>
            <a:off x="159775" y="2681825"/>
            <a:ext cx="2160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#2213</a:t>
            </a:r>
            <a:endParaRPr sz="900"/>
          </a:p>
          <a:p>
            <a:pPr indent="0" lvl="0" marL="0" rtl="0" algn="l">
              <a:spcBef>
                <a:spcPts val="0"/>
              </a:spcBef>
              <a:spcAft>
                <a:spcPts val="0"/>
              </a:spcAft>
              <a:buNone/>
            </a:pPr>
            <a:r>
              <a:rPr lang="en-GB" sz="900"/>
              <a:t>Herhangi bir modülün ana uygulamadan ayrı çalışması (POC)</a:t>
            </a:r>
            <a:endParaRPr sz="900"/>
          </a:p>
        </p:txBody>
      </p:sp>
      <p:cxnSp>
        <p:nvCxnSpPr>
          <p:cNvPr id="489" name="Google Shape;489;p54"/>
          <p:cNvCxnSpPr>
            <a:stCxn id="487" idx="6"/>
            <a:endCxn id="485" idx="1"/>
          </p:cNvCxnSpPr>
          <p:nvPr/>
        </p:nvCxnSpPr>
        <p:spPr>
          <a:xfrm>
            <a:off x="802700" y="2632000"/>
            <a:ext cx="6721800" cy="0"/>
          </a:xfrm>
          <a:prstGeom prst="straightConnector1">
            <a:avLst/>
          </a:prstGeom>
          <a:noFill/>
          <a:ln cap="flat" cmpd="sng" w="28575">
            <a:solidFill>
              <a:schemeClr val="dk2"/>
            </a:solidFill>
            <a:prstDash val="solid"/>
            <a:round/>
            <a:headEnd len="med" w="med" type="none"/>
            <a:tailEnd len="med" w="med" type="triangle"/>
          </a:ln>
        </p:spPr>
      </p:cxnSp>
      <p:sp>
        <p:nvSpPr>
          <p:cNvPr id="470" name="Google Shape;470;p54"/>
          <p:cNvSpPr/>
          <p:nvPr/>
        </p:nvSpPr>
        <p:spPr>
          <a:xfrm>
            <a:off x="3535638" y="2524000"/>
            <a:ext cx="216000" cy="2160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4"/>
          <p:cNvSpPr txBox="1"/>
          <p:nvPr/>
        </p:nvSpPr>
        <p:spPr>
          <a:xfrm>
            <a:off x="3458725" y="2661975"/>
            <a:ext cx="1725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#8974</a:t>
            </a:r>
            <a:endParaRPr sz="900"/>
          </a:p>
          <a:p>
            <a:pPr indent="0" lvl="0" marL="0" rtl="0" algn="l">
              <a:spcBef>
                <a:spcPts val="0"/>
              </a:spcBef>
              <a:spcAft>
                <a:spcPts val="0"/>
              </a:spcAft>
              <a:buNone/>
            </a:pPr>
            <a:r>
              <a:rPr lang="en-GB" sz="900"/>
              <a:t>Müşteri Modülünün Ayrı Bir Uygulama Haline Getirilmesi</a:t>
            </a:r>
            <a:endParaRPr sz="900"/>
          </a:p>
        </p:txBody>
      </p:sp>
      <p:sp>
        <p:nvSpPr>
          <p:cNvPr id="491" name="Google Shape;491;p54"/>
          <p:cNvSpPr/>
          <p:nvPr/>
        </p:nvSpPr>
        <p:spPr>
          <a:xfrm>
            <a:off x="586700" y="328945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4"/>
          <p:cNvSpPr txBox="1"/>
          <p:nvPr/>
        </p:nvSpPr>
        <p:spPr>
          <a:xfrm>
            <a:off x="159775" y="3454350"/>
            <a:ext cx="1811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#1113</a:t>
            </a:r>
            <a:endParaRPr sz="900"/>
          </a:p>
          <a:p>
            <a:pPr indent="0" lvl="0" marL="0" rtl="0" algn="l">
              <a:spcBef>
                <a:spcPts val="0"/>
              </a:spcBef>
              <a:spcAft>
                <a:spcPts val="0"/>
              </a:spcAft>
              <a:buNone/>
            </a:pPr>
            <a:r>
              <a:rPr lang="en-GB" sz="900"/>
              <a:t>Servis sınıflarında olası güvenlik açıklarının tespiti.</a:t>
            </a:r>
            <a:endParaRPr sz="900"/>
          </a:p>
        </p:txBody>
      </p:sp>
      <p:sp>
        <p:nvSpPr>
          <p:cNvPr id="493" name="Google Shape;493;p54"/>
          <p:cNvSpPr/>
          <p:nvPr/>
        </p:nvSpPr>
        <p:spPr>
          <a:xfrm>
            <a:off x="2727325" y="328945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4"/>
          <p:cNvSpPr txBox="1"/>
          <p:nvPr/>
        </p:nvSpPr>
        <p:spPr>
          <a:xfrm>
            <a:off x="2211925" y="3481325"/>
            <a:ext cx="2230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#4513</a:t>
            </a:r>
            <a:endParaRPr sz="900"/>
          </a:p>
          <a:p>
            <a:pPr indent="0" lvl="0" marL="0" rtl="0" algn="l">
              <a:spcBef>
                <a:spcPts val="0"/>
              </a:spcBef>
              <a:spcAft>
                <a:spcPts val="0"/>
              </a:spcAft>
              <a:buNone/>
            </a:pPr>
            <a:r>
              <a:rPr lang="en-GB" sz="900"/>
              <a:t>Servis haberleşme noktalarında zararlı mesaj önleme aracının geliştirilmesi</a:t>
            </a:r>
            <a:endParaRPr sz="900"/>
          </a:p>
        </p:txBody>
      </p:sp>
      <p:sp>
        <p:nvSpPr>
          <p:cNvPr id="495" name="Google Shape;495;p54"/>
          <p:cNvSpPr/>
          <p:nvPr/>
        </p:nvSpPr>
        <p:spPr>
          <a:xfrm>
            <a:off x="7524375" y="3825442"/>
            <a:ext cx="1385100" cy="7134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Maintenance</a:t>
            </a:r>
            <a:endParaRPr/>
          </a:p>
        </p:txBody>
      </p:sp>
      <p:cxnSp>
        <p:nvCxnSpPr>
          <p:cNvPr id="496" name="Google Shape;496;p54"/>
          <p:cNvCxnSpPr>
            <a:stCxn id="491" idx="6"/>
            <a:endCxn id="493" idx="2"/>
          </p:cNvCxnSpPr>
          <p:nvPr/>
        </p:nvCxnSpPr>
        <p:spPr>
          <a:xfrm>
            <a:off x="802700" y="3397450"/>
            <a:ext cx="1924500" cy="0"/>
          </a:xfrm>
          <a:prstGeom prst="straightConnector1">
            <a:avLst/>
          </a:prstGeom>
          <a:noFill/>
          <a:ln cap="flat" cmpd="sng" w="28575">
            <a:solidFill>
              <a:schemeClr val="dk2"/>
            </a:solidFill>
            <a:prstDash val="solid"/>
            <a:round/>
            <a:headEnd len="med" w="med" type="none"/>
            <a:tailEnd len="med" w="med" type="triangle"/>
          </a:ln>
        </p:spPr>
      </p:cxnSp>
      <p:cxnSp>
        <p:nvCxnSpPr>
          <p:cNvPr id="497" name="Google Shape;497;p54"/>
          <p:cNvCxnSpPr>
            <a:stCxn id="493" idx="6"/>
            <a:endCxn id="498" idx="2"/>
          </p:cNvCxnSpPr>
          <p:nvPr/>
        </p:nvCxnSpPr>
        <p:spPr>
          <a:xfrm flipH="1" rot="10800000">
            <a:off x="2943325" y="3387850"/>
            <a:ext cx="1546200" cy="9600"/>
          </a:xfrm>
          <a:prstGeom prst="straightConnector1">
            <a:avLst/>
          </a:prstGeom>
          <a:noFill/>
          <a:ln cap="flat" cmpd="sng" w="28575">
            <a:solidFill>
              <a:schemeClr val="dk2"/>
            </a:solidFill>
            <a:prstDash val="solid"/>
            <a:round/>
            <a:headEnd len="med" w="med" type="none"/>
            <a:tailEnd len="med" w="med" type="triangle"/>
          </a:ln>
        </p:spPr>
      </p:cxnSp>
      <p:sp>
        <p:nvSpPr>
          <p:cNvPr id="498" name="Google Shape;498;p54"/>
          <p:cNvSpPr/>
          <p:nvPr/>
        </p:nvSpPr>
        <p:spPr>
          <a:xfrm>
            <a:off x="4489525" y="327990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4"/>
          <p:cNvSpPr/>
          <p:nvPr/>
        </p:nvSpPr>
        <p:spPr>
          <a:xfrm>
            <a:off x="6006950" y="3279900"/>
            <a:ext cx="216000" cy="2160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54"/>
          <p:cNvCxnSpPr>
            <a:stCxn id="498" idx="6"/>
            <a:endCxn id="499" idx="2"/>
          </p:cNvCxnSpPr>
          <p:nvPr/>
        </p:nvCxnSpPr>
        <p:spPr>
          <a:xfrm>
            <a:off x="4705525" y="3387900"/>
            <a:ext cx="1301400" cy="0"/>
          </a:xfrm>
          <a:prstGeom prst="straightConnector1">
            <a:avLst/>
          </a:prstGeom>
          <a:noFill/>
          <a:ln cap="flat" cmpd="sng" w="28575">
            <a:solidFill>
              <a:schemeClr val="dk2"/>
            </a:solidFill>
            <a:prstDash val="solid"/>
            <a:round/>
            <a:headEnd len="med" w="med" type="none"/>
            <a:tailEnd len="med" w="med" type="triangle"/>
          </a:ln>
        </p:spPr>
      </p:cxnSp>
      <p:cxnSp>
        <p:nvCxnSpPr>
          <p:cNvPr id="501" name="Google Shape;501;p54"/>
          <p:cNvCxnSpPr>
            <a:stCxn id="499" idx="6"/>
            <a:endCxn id="486" idx="1"/>
          </p:cNvCxnSpPr>
          <p:nvPr/>
        </p:nvCxnSpPr>
        <p:spPr>
          <a:xfrm>
            <a:off x="6222950" y="3387900"/>
            <a:ext cx="1301400" cy="0"/>
          </a:xfrm>
          <a:prstGeom prst="straightConnector1">
            <a:avLst/>
          </a:prstGeom>
          <a:noFill/>
          <a:ln cap="flat" cmpd="sng" w="28575">
            <a:solidFill>
              <a:schemeClr val="dk2"/>
            </a:solidFill>
            <a:prstDash val="solid"/>
            <a:round/>
            <a:headEnd len="med" w="med" type="none"/>
            <a:tailEnd len="med" w="med" type="triangle"/>
          </a:ln>
        </p:spPr>
      </p:cxnSp>
      <p:sp>
        <p:nvSpPr>
          <p:cNvPr id="502" name="Google Shape;502;p54"/>
          <p:cNvSpPr/>
          <p:nvPr/>
        </p:nvSpPr>
        <p:spPr>
          <a:xfrm>
            <a:off x="586700" y="4100850"/>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4"/>
          <p:cNvSpPr txBox="1"/>
          <p:nvPr/>
        </p:nvSpPr>
        <p:spPr>
          <a:xfrm>
            <a:off x="159775" y="4265750"/>
            <a:ext cx="124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#3345</a:t>
            </a:r>
            <a:endParaRPr sz="900"/>
          </a:p>
          <a:p>
            <a:pPr indent="0" lvl="0" marL="0" rtl="0" algn="l">
              <a:spcBef>
                <a:spcPts val="0"/>
              </a:spcBef>
              <a:spcAft>
                <a:spcPts val="0"/>
              </a:spcAft>
              <a:buNone/>
            </a:pPr>
            <a:r>
              <a:rPr lang="en-GB" sz="900"/>
              <a:t>Yorum Satırlarının</a:t>
            </a:r>
            <a:endParaRPr sz="900"/>
          </a:p>
          <a:p>
            <a:pPr indent="0" lvl="0" marL="0" rtl="0" algn="l">
              <a:spcBef>
                <a:spcPts val="0"/>
              </a:spcBef>
              <a:spcAft>
                <a:spcPts val="0"/>
              </a:spcAft>
              <a:buNone/>
            </a:pPr>
            <a:r>
              <a:rPr lang="en-GB" sz="900"/>
              <a:t>Kaldırılması</a:t>
            </a:r>
            <a:endParaRPr sz="900"/>
          </a:p>
        </p:txBody>
      </p:sp>
      <p:cxnSp>
        <p:nvCxnSpPr>
          <p:cNvPr id="504" name="Google Shape;504;p54"/>
          <p:cNvCxnSpPr>
            <a:stCxn id="502" idx="6"/>
            <a:endCxn id="505" idx="2"/>
          </p:cNvCxnSpPr>
          <p:nvPr/>
        </p:nvCxnSpPr>
        <p:spPr>
          <a:xfrm flipH="1" rot="10800000">
            <a:off x="802700" y="4202250"/>
            <a:ext cx="2466600" cy="6600"/>
          </a:xfrm>
          <a:prstGeom prst="straightConnector1">
            <a:avLst/>
          </a:prstGeom>
          <a:noFill/>
          <a:ln cap="flat" cmpd="sng" w="28575">
            <a:solidFill>
              <a:schemeClr val="dk2"/>
            </a:solidFill>
            <a:prstDash val="solid"/>
            <a:round/>
            <a:headEnd len="med" w="med" type="none"/>
            <a:tailEnd len="med" w="med" type="triangle"/>
          </a:ln>
        </p:spPr>
      </p:cxnSp>
      <p:sp>
        <p:nvSpPr>
          <p:cNvPr id="506" name="Google Shape;506;p54"/>
          <p:cNvSpPr txBox="1"/>
          <p:nvPr/>
        </p:nvSpPr>
        <p:spPr>
          <a:xfrm>
            <a:off x="3201625" y="4261300"/>
            <a:ext cx="181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#3345</a:t>
            </a:r>
            <a:endParaRPr sz="900"/>
          </a:p>
          <a:p>
            <a:pPr indent="0" lvl="0" marL="0" rtl="0" algn="l">
              <a:spcBef>
                <a:spcPts val="0"/>
              </a:spcBef>
              <a:spcAft>
                <a:spcPts val="0"/>
              </a:spcAft>
              <a:buNone/>
            </a:pPr>
            <a:r>
              <a:rPr lang="en-GB" sz="900"/>
              <a:t>Tekrarlı Kod Bloklarının tespiti</a:t>
            </a:r>
            <a:endParaRPr sz="900"/>
          </a:p>
        </p:txBody>
      </p:sp>
      <p:sp>
        <p:nvSpPr>
          <p:cNvPr id="505" name="Google Shape;505;p54"/>
          <p:cNvSpPr/>
          <p:nvPr/>
        </p:nvSpPr>
        <p:spPr>
          <a:xfrm>
            <a:off x="3269325" y="4094234"/>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1480775" y="4851300"/>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54"/>
          <p:cNvCxnSpPr>
            <a:stCxn id="505" idx="6"/>
            <a:endCxn id="509" idx="2"/>
          </p:cNvCxnSpPr>
          <p:nvPr/>
        </p:nvCxnSpPr>
        <p:spPr>
          <a:xfrm flipH="1" rot="10800000">
            <a:off x="3485325" y="4182134"/>
            <a:ext cx="1990800" cy="20100"/>
          </a:xfrm>
          <a:prstGeom prst="straightConnector1">
            <a:avLst/>
          </a:prstGeom>
          <a:noFill/>
          <a:ln cap="flat" cmpd="sng" w="28575">
            <a:solidFill>
              <a:schemeClr val="dk2"/>
            </a:solidFill>
            <a:prstDash val="solid"/>
            <a:round/>
            <a:headEnd len="med" w="med" type="none"/>
            <a:tailEnd len="med" w="med" type="triangle"/>
          </a:ln>
        </p:spPr>
      </p:cxnSp>
      <p:cxnSp>
        <p:nvCxnSpPr>
          <p:cNvPr id="510" name="Google Shape;510;p54"/>
          <p:cNvCxnSpPr>
            <a:stCxn id="507" idx="6"/>
            <a:endCxn id="495" idx="1"/>
          </p:cNvCxnSpPr>
          <p:nvPr/>
        </p:nvCxnSpPr>
        <p:spPr>
          <a:xfrm flipH="1" rot="10800000">
            <a:off x="1696775" y="4182000"/>
            <a:ext cx="5827500" cy="777300"/>
          </a:xfrm>
          <a:prstGeom prst="bentConnector3">
            <a:avLst>
              <a:gd fmla="val 56043" name="adj1"/>
            </a:avLst>
          </a:prstGeom>
          <a:noFill/>
          <a:ln cap="flat" cmpd="sng" w="28575">
            <a:solidFill>
              <a:schemeClr val="dk2"/>
            </a:solidFill>
            <a:prstDash val="solid"/>
            <a:round/>
            <a:headEnd len="med" w="med" type="none"/>
            <a:tailEnd len="med" w="med" type="triangle"/>
          </a:ln>
        </p:spPr>
      </p:cxnSp>
      <p:sp>
        <p:nvSpPr>
          <p:cNvPr id="511" name="Google Shape;511;p54"/>
          <p:cNvSpPr txBox="1"/>
          <p:nvPr/>
        </p:nvSpPr>
        <p:spPr>
          <a:xfrm>
            <a:off x="5903425" y="34410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512" name="Google Shape;512;p54"/>
          <p:cNvSpPr txBox="1"/>
          <p:nvPr/>
        </p:nvSpPr>
        <p:spPr>
          <a:xfrm>
            <a:off x="4442325" y="3446450"/>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513" name="Google Shape;513;p54"/>
          <p:cNvSpPr txBox="1"/>
          <p:nvPr/>
        </p:nvSpPr>
        <p:spPr>
          <a:xfrm>
            <a:off x="1443625" y="4511875"/>
            <a:ext cx="12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CCCCCC"/>
                </a:solidFill>
              </a:rPr>
              <a:t>Task #5576</a:t>
            </a:r>
            <a:endParaRPr sz="700">
              <a:solidFill>
                <a:srgbClr val="CCCCCC"/>
              </a:solidFill>
            </a:endParaRPr>
          </a:p>
          <a:p>
            <a:pPr indent="0" lvl="0" marL="0" rtl="0" algn="l">
              <a:spcBef>
                <a:spcPts val="0"/>
              </a:spcBef>
              <a:spcAft>
                <a:spcPts val="0"/>
              </a:spcAft>
              <a:buNone/>
            </a:pPr>
            <a:r>
              <a:rPr lang="en-GB" sz="700">
                <a:solidFill>
                  <a:srgbClr val="CCCCCC"/>
                </a:solidFill>
              </a:rPr>
              <a:t>Do Something</a:t>
            </a:r>
            <a:endParaRPr sz="700">
              <a:solidFill>
                <a:srgbClr val="CCCCCC"/>
              </a:solidFill>
            </a:endParaRPr>
          </a:p>
        </p:txBody>
      </p:sp>
      <p:sp>
        <p:nvSpPr>
          <p:cNvPr id="509" name="Google Shape;509;p54"/>
          <p:cNvSpPr/>
          <p:nvPr/>
        </p:nvSpPr>
        <p:spPr>
          <a:xfrm>
            <a:off x="5476050" y="4074159"/>
            <a:ext cx="216000" cy="2160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54"/>
          <p:cNvCxnSpPr>
            <a:stCxn id="509" idx="6"/>
            <a:endCxn id="495" idx="1"/>
          </p:cNvCxnSpPr>
          <p:nvPr/>
        </p:nvCxnSpPr>
        <p:spPr>
          <a:xfrm>
            <a:off x="5692050" y="4182159"/>
            <a:ext cx="1832400" cy="0"/>
          </a:xfrm>
          <a:prstGeom prst="straightConnector1">
            <a:avLst/>
          </a:prstGeom>
          <a:noFill/>
          <a:ln cap="flat" cmpd="sng" w="28575">
            <a:solidFill>
              <a:schemeClr val="dk2"/>
            </a:solidFill>
            <a:prstDash val="solid"/>
            <a:round/>
            <a:headEnd len="med" w="med" type="none"/>
            <a:tailEnd len="med" w="med" type="triangle"/>
          </a:ln>
        </p:spPr>
      </p:cxnSp>
      <p:sp>
        <p:nvSpPr>
          <p:cNvPr id="515" name="Google Shape;515;p54"/>
          <p:cNvSpPr txBox="1"/>
          <p:nvPr/>
        </p:nvSpPr>
        <p:spPr>
          <a:xfrm>
            <a:off x="5209963" y="4251800"/>
            <a:ext cx="1811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Task #3345</a:t>
            </a:r>
            <a:endParaRPr sz="900"/>
          </a:p>
          <a:p>
            <a:pPr indent="0" lvl="0" marL="0" rtl="0" algn="l">
              <a:spcBef>
                <a:spcPts val="0"/>
              </a:spcBef>
              <a:spcAft>
                <a:spcPts val="0"/>
              </a:spcAft>
              <a:buNone/>
            </a:pPr>
            <a:r>
              <a:rPr lang="en-GB" sz="900"/>
              <a:t>Tekrarlı Kod Blok Önleyici Eklenti Yazılması</a:t>
            </a:r>
            <a:endParaRPr sz="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pic>
        <p:nvPicPr>
          <p:cNvPr id="520" name="Google Shape;520;p55"/>
          <p:cNvPicPr preferRelativeResize="0"/>
          <p:nvPr/>
        </p:nvPicPr>
        <p:blipFill rotWithShape="1">
          <a:blip r:embed="rId3">
            <a:alphaModFix/>
          </a:blip>
          <a:srcRect b="0" l="1978" r="1978" t="0"/>
          <a:stretch/>
        </p:blipFill>
        <p:spPr>
          <a:xfrm>
            <a:off x="3389000" y="0"/>
            <a:ext cx="5754899" cy="5143500"/>
          </a:xfrm>
          <a:prstGeom prst="rect">
            <a:avLst/>
          </a:prstGeom>
          <a:noFill/>
          <a:ln>
            <a:noFill/>
          </a:ln>
        </p:spPr>
      </p:pic>
      <p:sp>
        <p:nvSpPr>
          <p:cNvPr id="521" name="Google Shape;521;p55"/>
          <p:cNvSpPr txBox="1"/>
          <p:nvPr>
            <p:ph type="title"/>
          </p:nvPr>
        </p:nvSpPr>
        <p:spPr>
          <a:xfrm>
            <a:off x="321825" y="694100"/>
            <a:ext cx="2587800" cy="136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mfortaa"/>
                <a:ea typeface="Comfortaa"/>
                <a:cs typeface="Comfortaa"/>
                <a:sym typeface="Comfortaa"/>
              </a:rPr>
              <a:t>Demo </a:t>
            </a:r>
            <a:r>
              <a:rPr i="1" lang="en-GB">
                <a:latin typeface="Comfortaa"/>
                <a:ea typeface="Comfortaa"/>
                <a:cs typeface="Comfortaa"/>
                <a:sym typeface="Comfortaa"/>
              </a:rPr>
              <a:t>(Project Denver ve SonarQube)</a:t>
            </a:r>
            <a:endParaRPr i="1">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1461813" y="1141238"/>
            <a:ext cx="6276975" cy="273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Rakamlarla Teknik Borç</a:t>
            </a:r>
            <a:endParaRPr b="1">
              <a:latin typeface="Comfortaa"/>
              <a:ea typeface="Comfortaa"/>
              <a:cs typeface="Comfortaa"/>
              <a:sym typeface="Comfortaa"/>
            </a:endParaRPr>
          </a:p>
        </p:txBody>
      </p:sp>
      <p:sp>
        <p:nvSpPr>
          <p:cNvPr id="149" name="Google Shape;149;p28"/>
          <p:cNvSpPr txBox="1"/>
          <p:nvPr>
            <p:ph idx="1" type="body"/>
          </p:nvPr>
        </p:nvSpPr>
        <p:spPr>
          <a:xfrm>
            <a:off x="311700" y="1056275"/>
            <a:ext cx="8520600" cy="38133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SzPts val="1800"/>
              <a:buChar char="●"/>
            </a:pPr>
            <a:r>
              <a:rPr lang="en-GB" sz="2100">
                <a:latin typeface="Comfortaa"/>
                <a:ea typeface="Comfortaa"/>
                <a:cs typeface="Comfortaa"/>
                <a:sym typeface="Comfortaa"/>
              </a:rPr>
              <a:t>1.31</a:t>
            </a:r>
            <a:r>
              <a:rPr lang="en-GB" sz="2100">
                <a:latin typeface="Comfortaa"/>
                <a:ea typeface="Comfortaa"/>
                <a:cs typeface="Comfortaa"/>
                <a:sym typeface="Comfortaa"/>
              </a:rPr>
              <a:t> Trilyon $ :</a:t>
            </a:r>
            <a:r>
              <a:rPr lang="en-GB" sz="1300">
                <a:latin typeface="Comfortaa"/>
                <a:ea typeface="Comfortaa"/>
                <a:cs typeface="Comfortaa"/>
                <a:sym typeface="Comfortaa"/>
              </a:rPr>
              <a:t> Sadece Birleşik Devletler’ de ciddi sorunlara yol açabilecek teknik borç düzeltme maliyeti 1.31 Trilyon dolar civarında </a:t>
            </a:r>
            <a:r>
              <a:rPr i="1" lang="en-GB" sz="1300">
                <a:latin typeface="Comfortaa"/>
                <a:ea typeface="Comfortaa"/>
                <a:cs typeface="Comfortaa"/>
                <a:sym typeface="Comfortaa"/>
              </a:rPr>
              <a:t>(CISQ)</a:t>
            </a:r>
            <a:endParaRPr i="1" sz="1300">
              <a:latin typeface="Comfortaa"/>
              <a:ea typeface="Comfortaa"/>
              <a:cs typeface="Comfortaa"/>
              <a:sym typeface="Comfortaa"/>
            </a:endParaRPr>
          </a:p>
          <a:p>
            <a:pPr indent="-317500" lvl="0" marL="457200" rtl="0" algn="l">
              <a:lnSpc>
                <a:spcPct val="100000"/>
              </a:lnSpc>
              <a:spcBef>
                <a:spcPts val="1200"/>
              </a:spcBef>
              <a:spcAft>
                <a:spcPts val="0"/>
              </a:spcAft>
              <a:buSzPts val="1400"/>
              <a:buChar char="●"/>
            </a:pPr>
            <a:r>
              <a:rPr lang="en-GB" sz="2100">
                <a:latin typeface="Comfortaa"/>
                <a:ea typeface="Comfortaa"/>
                <a:cs typeface="Comfortaa"/>
                <a:sym typeface="Comfortaa"/>
              </a:rPr>
              <a:t>2.84 Trilyon $ :</a:t>
            </a:r>
            <a:r>
              <a:rPr lang="en-GB" sz="2900">
                <a:latin typeface="Comfortaa"/>
                <a:ea typeface="Comfortaa"/>
                <a:cs typeface="Comfortaa"/>
                <a:sym typeface="Comfortaa"/>
              </a:rPr>
              <a:t> </a:t>
            </a:r>
            <a:r>
              <a:rPr lang="en-GB" sz="1300">
                <a:latin typeface="Comfortaa"/>
                <a:ea typeface="Comfortaa"/>
                <a:cs typeface="Comfortaa"/>
                <a:sym typeface="Comfortaa"/>
              </a:rPr>
              <a:t>Gartner’ a göre ciddi sorunlara yol açabilecek teknik borç düzeltme maliyeti sadece 2020 için 2.84 Trilyon $.</a:t>
            </a:r>
            <a:endParaRPr sz="1300">
              <a:latin typeface="Comfortaa"/>
              <a:ea typeface="Comfortaa"/>
              <a:cs typeface="Comfortaa"/>
              <a:sym typeface="Comfortaa"/>
            </a:endParaRPr>
          </a:p>
          <a:p>
            <a:pPr indent="-317500" lvl="0" marL="457200" rtl="0" algn="l">
              <a:lnSpc>
                <a:spcPct val="100000"/>
              </a:lnSpc>
              <a:spcBef>
                <a:spcPts val="1200"/>
              </a:spcBef>
              <a:spcAft>
                <a:spcPts val="0"/>
              </a:spcAft>
              <a:buSzPts val="1400"/>
              <a:buChar char="●"/>
            </a:pPr>
            <a:r>
              <a:rPr lang="en-GB" sz="2100">
                <a:latin typeface="Comfortaa"/>
                <a:ea typeface="Comfortaa"/>
                <a:cs typeface="Comfortaa"/>
                <a:sym typeface="Comfortaa"/>
              </a:rPr>
              <a:t>45”, 462 Milyon $: </a:t>
            </a:r>
            <a:r>
              <a:rPr lang="en-GB" sz="1300">
                <a:latin typeface="Comfortaa"/>
                <a:ea typeface="Comfortaa"/>
                <a:cs typeface="Comfortaa"/>
                <a:sym typeface="Comfortaa"/>
              </a:rPr>
              <a:t>Bir regülasyonu hatalı uygulayan NYSE firması 45 dakikada 462 milyon dolar zarar ediyor.</a:t>
            </a:r>
            <a:endParaRPr i="1" sz="1300">
              <a:latin typeface="Comfortaa"/>
              <a:ea typeface="Comfortaa"/>
              <a:cs typeface="Comfortaa"/>
              <a:sym typeface="Comfortaa"/>
            </a:endParaRPr>
          </a:p>
          <a:p>
            <a:pPr indent="-342900" lvl="0" marL="457200" rtl="0" algn="l">
              <a:lnSpc>
                <a:spcPct val="100000"/>
              </a:lnSpc>
              <a:spcBef>
                <a:spcPts val="1200"/>
              </a:spcBef>
              <a:spcAft>
                <a:spcPts val="0"/>
              </a:spcAft>
              <a:buSzPts val="1800"/>
              <a:buChar char="●"/>
            </a:pPr>
            <a:r>
              <a:rPr lang="en-GB" sz="2100">
                <a:latin typeface="Comfortaa"/>
                <a:ea typeface="Comfortaa"/>
                <a:cs typeface="Comfortaa"/>
                <a:sym typeface="Comfortaa"/>
              </a:rPr>
              <a:t>%60 :</a:t>
            </a:r>
            <a:r>
              <a:rPr lang="en-GB" sz="1700">
                <a:latin typeface="Comfortaa"/>
                <a:ea typeface="Comfortaa"/>
                <a:cs typeface="Comfortaa"/>
                <a:sym typeface="Comfortaa"/>
              </a:rPr>
              <a:t> </a:t>
            </a:r>
            <a:r>
              <a:rPr lang="en-GB" sz="1300">
                <a:latin typeface="Comfortaa"/>
                <a:ea typeface="Comfortaa"/>
                <a:cs typeface="Comfortaa"/>
                <a:sym typeface="Comfortaa"/>
              </a:rPr>
              <a:t>CIO’ların %60’ı son üç yıllık dönemde teknik borçların gözle görülür şekilde arttığını ifade ediyor </a:t>
            </a:r>
            <a:r>
              <a:rPr i="1" lang="en-GB" sz="1300">
                <a:latin typeface="Comfortaa"/>
                <a:ea typeface="Comfortaa"/>
                <a:cs typeface="Comfortaa"/>
                <a:sym typeface="Comfortaa"/>
              </a:rPr>
              <a:t>(McKinsey)</a:t>
            </a:r>
            <a:endParaRPr i="1" sz="1300">
              <a:latin typeface="Comfortaa"/>
              <a:ea typeface="Comfortaa"/>
              <a:cs typeface="Comfortaa"/>
              <a:sym typeface="Comfortaa"/>
            </a:endParaRPr>
          </a:p>
          <a:p>
            <a:pPr indent="-342900" lvl="0" marL="457200" rtl="0" algn="l">
              <a:lnSpc>
                <a:spcPct val="100000"/>
              </a:lnSpc>
              <a:spcBef>
                <a:spcPts val="1200"/>
              </a:spcBef>
              <a:spcAft>
                <a:spcPts val="0"/>
              </a:spcAft>
              <a:buSzPts val="1800"/>
              <a:buChar char="●"/>
            </a:pPr>
            <a:r>
              <a:rPr lang="en-GB" sz="2100">
                <a:latin typeface="Comfortaa"/>
                <a:ea typeface="Comfortaa"/>
                <a:cs typeface="Comfortaa"/>
                <a:sym typeface="Comfortaa"/>
              </a:rPr>
              <a:t>%10 - %20 : </a:t>
            </a:r>
            <a:r>
              <a:rPr lang="en-GB" sz="1300">
                <a:latin typeface="Comfortaa"/>
                <a:ea typeface="Comfortaa"/>
                <a:cs typeface="Comfortaa"/>
                <a:sym typeface="Comfortaa"/>
              </a:rPr>
              <a:t>Yeni ürünlere ayrılan bütçenin teknik borç için harcanan miktarı. </a:t>
            </a:r>
            <a:r>
              <a:rPr i="1" lang="en-GB" sz="1300">
                <a:latin typeface="Comfortaa"/>
                <a:ea typeface="Comfortaa"/>
                <a:cs typeface="Comfortaa"/>
                <a:sym typeface="Comfortaa"/>
              </a:rPr>
              <a:t>(McKinsey)</a:t>
            </a:r>
            <a:endParaRPr i="1" sz="1300">
              <a:latin typeface="Comfortaa"/>
              <a:ea typeface="Comfortaa"/>
              <a:cs typeface="Comfortaa"/>
              <a:sym typeface="Comfortaa"/>
            </a:endParaRPr>
          </a:p>
          <a:p>
            <a:pPr indent="-342900" lvl="0" marL="457200" rtl="0" algn="l">
              <a:lnSpc>
                <a:spcPct val="100000"/>
              </a:lnSpc>
              <a:spcBef>
                <a:spcPts val="1200"/>
              </a:spcBef>
              <a:spcAft>
                <a:spcPts val="1200"/>
              </a:spcAft>
              <a:buSzPts val="1800"/>
              <a:buChar char="●"/>
            </a:pPr>
            <a:r>
              <a:rPr lang="en-GB" sz="2100">
                <a:latin typeface="Comfortaa"/>
                <a:ea typeface="Comfortaa"/>
                <a:cs typeface="Comfortaa"/>
                <a:sym typeface="Comfortaa"/>
              </a:rPr>
              <a:t>3.61 $</a:t>
            </a:r>
            <a:r>
              <a:rPr lang="en-GB" sz="2100">
                <a:latin typeface="Comfortaa"/>
                <a:ea typeface="Comfortaa"/>
                <a:cs typeface="Comfortaa"/>
                <a:sym typeface="Comfortaa"/>
              </a:rPr>
              <a:t> :</a:t>
            </a:r>
            <a:r>
              <a:rPr lang="en-GB" sz="1700">
                <a:latin typeface="Comfortaa"/>
                <a:ea typeface="Comfortaa"/>
                <a:cs typeface="Comfortaa"/>
                <a:sym typeface="Comfortaa"/>
              </a:rPr>
              <a:t> </a:t>
            </a:r>
            <a:r>
              <a:rPr lang="en-GB" sz="1300">
                <a:latin typeface="Comfortaa"/>
                <a:ea typeface="Comfortaa"/>
                <a:cs typeface="Comfortaa"/>
                <a:sym typeface="Comfortaa"/>
              </a:rPr>
              <a:t>CAST’ a göre kod satırı başına ortalama teknik borç maliyeti.</a:t>
            </a:r>
            <a:endParaRPr i="1" sz="13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9"/>
          <p:cNvPicPr preferRelativeResize="0"/>
          <p:nvPr/>
        </p:nvPicPr>
        <p:blipFill rotWithShape="1">
          <a:blip r:embed="rId3">
            <a:alphaModFix/>
          </a:blip>
          <a:srcRect b="0" l="5491" r="5500" t="0"/>
          <a:stretch/>
        </p:blipFill>
        <p:spPr>
          <a:xfrm>
            <a:off x="3047650" y="0"/>
            <a:ext cx="6096348" cy="5143499"/>
          </a:xfrm>
          <a:prstGeom prst="rect">
            <a:avLst/>
          </a:prstGeom>
          <a:noFill/>
          <a:ln>
            <a:noFill/>
          </a:ln>
        </p:spPr>
      </p:pic>
      <p:sp>
        <p:nvSpPr>
          <p:cNvPr id="155" name="Google Shape;155;p29"/>
          <p:cNvSpPr txBox="1"/>
          <p:nvPr>
            <p:ph type="title"/>
          </p:nvPr>
        </p:nvSpPr>
        <p:spPr>
          <a:xfrm>
            <a:off x="185350" y="679625"/>
            <a:ext cx="2683200" cy="104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latin typeface="Comfortaa"/>
                <a:ea typeface="Comfortaa"/>
                <a:cs typeface="Comfortaa"/>
                <a:sym typeface="Comfortaa"/>
              </a:rPr>
              <a:t>Code Base Büyüyor !</a:t>
            </a:r>
            <a:endParaRPr>
              <a:latin typeface="Comfortaa"/>
              <a:ea typeface="Comfortaa"/>
              <a:cs typeface="Comfortaa"/>
              <a:sym typeface="Comfortaa"/>
            </a:endParaRPr>
          </a:p>
        </p:txBody>
      </p:sp>
      <p:sp>
        <p:nvSpPr>
          <p:cNvPr id="156" name="Google Shape;156;p29"/>
          <p:cNvSpPr txBox="1"/>
          <p:nvPr>
            <p:ph idx="1" type="body"/>
          </p:nvPr>
        </p:nvSpPr>
        <p:spPr>
          <a:xfrm>
            <a:off x="185350" y="1798300"/>
            <a:ext cx="2683200" cy="2540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600"/>
              </a:spcAft>
              <a:buNone/>
            </a:pPr>
            <a:r>
              <a:rPr lang="en-GB">
                <a:solidFill>
                  <a:srgbClr val="FFF2CC"/>
                </a:solidFill>
                <a:latin typeface="Comfortaa"/>
                <a:ea typeface="Comfortaa"/>
                <a:cs typeface="Comfortaa"/>
                <a:sym typeface="Comfortaa"/>
              </a:rPr>
              <a:t>CISQ raporuna göre 2005’te yıllık bazda ortalama </a:t>
            </a:r>
            <a:r>
              <a:rPr lang="en-GB" u="sng">
                <a:solidFill>
                  <a:schemeClr val="accent6"/>
                </a:solidFill>
                <a:latin typeface="Comfortaa"/>
                <a:ea typeface="Comfortaa"/>
                <a:cs typeface="Comfortaa"/>
                <a:sym typeface="Comfortaa"/>
              </a:rPr>
              <a:t>35 milyar satır kod</a:t>
            </a:r>
            <a:r>
              <a:rPr lang="en-GB">
                <a:solidFill>
                  <a:srgbClr val="FFF2CC"/>
                </a:solidFill>
                <a:latin typeface="Comfortaa"/>
                <a:ea typeface="Comfortaa"/>
                <a:cs typeface="Comfortaa"/>
                <a:sym typeface="Comfortaa"/>
              </a:rPr>
              <a:t> üretilirken bu rakam </a:t>
            </a:r>
            <a:r>
              <a:rPr lang="en-GB" u="sng">
                <a:solidFill>
                  <a:schemeClr val="accent6"/>
                </a:solidFill>
                <a:latin typeface="Comfortaa"/>
                <a:ea typeface="Comfortaa"/>
                <a:cs typeface="Comfortaa"/>
                <a:sym typeface="Comfortaa"/>
              </a:rPr>
              <a:t>2020’de 100 milyar</a:t>
            </a:r>
            <a:r>
              <a:rPr lang="en-GB">
                <a:solidFill>
                  <a:srgbClr val="FFF2CC"/>
                </a:solidFill>
                <a:latin typeface="Comfortaa"/>
                <a:ea typeface="Comfortaa"/>
                <a:cs typeface="Comfortaa"/>
                <a:sym typeface="Comfortaa"/>
              </a:rPr>
              <a:t> olarak revize edilmiş. Bu artışa göre  dünya genelinde yaklaşık </a:t>
            </a:r>
            <a:r>
              <a:rPr lang="en-GB" u="sng">
                <a:solidFill>
                  <a:schemeClr val="accent6"/>
                </a:solidFill>
                <a:latin typeface="Comfortaa"/>
                <a:ea typeface="Comfortaa"/>
                <a:cs typeface="Comfortaa"/>
                <a:sym typeface="Comfortaa"/>
              </a:rPr>
              <a:t>1.655 trilyon kod</a:t>
            </a:r>
            <a:r>
              <a:rPr lang="en-GB">
                <a:solidFill>
                  <a:srgbClr val="FFF2CC"/>
                </a:solidFill>
                <a:latin typeface="Comfortaa"/>
                <a:ea typeface="Comfortaa"/>
                <a:cs typeface="Comfortaa"/>
                <a:sym typeface="Comfortaa"/>
              </a:rPr>
              <a:t> satırı olduğu tahminlenmiş.</a:t>
            </a:r>
            <a:endParaRPr>
              <a:solidFill>
                <a:srgbClr val="FFF2CC"/>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 Tanımı</a:t>
            </a:r>
            <a:endParaRPr b="1">
              <a:latin typeface="Comfortaa"/>
              <a:ea typeface="Comfortaa"/>
              <a:cs typeface="Comfortaa"/>
              <a:sym typeface="Comfortaa"/>
            </a:endParaRPr>
          </a:p>
        </p:txBody>
      </p:sp>
      <p:sp>
        <p:nvSpPr>
          <p:cNvPr id="162" name="Google Shape;162;p30"/>
          <p:cNvSpPr/>
          <p:nvPr/>
        </p:nvSpPr>
        <p:spPr>
          <a:xfrm>
            <a:off x="311700" y="1398725"/>
            <a:ext cx="3380700" cy="124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Proje olgunlaştıkça çevikliği azaltan herhangi bir koddur ve gerçek teknik borç tesadüfi değil kasıtlı olarak ortaya çıkar.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Shawn McCormick - Big Commerce</a:t>
            </a:r>
            <a:endParaRPr i="1" sz="1200">
              <a:latin typeface="Comfortaa"/>
              <a:ea typeface="Comfortaa"/>
              <a:cs typeface="Comfortaa"/>
              <a:sym typeface="Comfortaa"/>
            </a:endParaRPr>
          </a:p>
        </p:txBody>
      </p:sp>
      <p:sp>
        <p:nvSpPr>
          <p:cNvPr id="163" name="Google Shape;163;p30"/>
          <p:cNvSpPr/>
          <p:nvPr/>
        </p:nvSpPr>
        <p:spPr>
          <a:xfrm>
            <a:off x="3773850" y="526225"/>
            <a:ext cx="3380700" cy="14241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Bir işletmenin doğru çözüm için gereken zaman ve parayı harcamak yerine mevcut kodu yeni kodlarla yükseltmeyi seçtiğinde maruz kaldığı gerçek maliyettir.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Brad Sousa - Forbes</a:t>
            </a:r>
            <a:endParaRPr i="1" sz="1200">
              <a:latin typeface="Comfortaa"/>
              <a:ea typeface="Comfortaa"/>
              <a:cs typeface="Comfortaa"/>
              <a:sym typeface="Comfortaa"/>
            </a:endParaRPr>
          </a:p>
        </p:txBody>
      </p:sp>
      <p:sp>
        <p:nvSpPr>
          <p:cNvPr id="164" name="Google Shape;164;p30"/>
          <p:cNvSpPr/>
          <p:nvPr/>
        </p:nvSpPr>
        <p:spPr>
          <a:xfrm>
            <a:off x="512075" y="2943400"/>
            <a:ext cx="3380700" cy="124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Hızlı kazançlar elde etmek için yazılıma eklenen ve ileride düzeltilmesi için daha fazla çaba gerektiren herhangi bir koddur.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Trey Huffine - GitConnected</a:t>
            </a:r>
            <a:endParaRPr i="1" sz="1200">
              <a:latin typeface="Comfortaa"/>
              <a:ea typeface="Comfortaa"/>
              <a:cs typeface="Comfortaa"/>
              <a:sym typeface="Comfortaa"/>
            </a:endParaRPr>
          </a:p>
        </p:txBody>
      </p:sp>
      <p:sp>
        <p:nvSpPr>
          <p:cNvPr id="165" name="Google Shape;165;p30"/>
          <p:cNvSpPr/>
          <p:nvPr/>
        </p:nvSpPr>
        <p:spPr>
          <a:xfrm>
            <a:off x="5522875" y="2215275"/>
            <a:ext cx="3380700" cy="11961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Kasti veya değil müşteri isteklerine veya uygulama kısıtlarına(deadline gibi) öncelik veren yazılım geliştirme eylemlerinin sonucudur.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Science Direct</a:t>
            </a:r>
            <a:endParaRPr i="1" sz="1200">
              <a:latin typeface="Comfortaa"/>
              <a:ea typeface="Comfortaa"/>
              <a:cs typeface="Comfortaa"/>
              <a:sym typeface="Comfortaa"/>
            </a:endParaRPr>
          </a:p>
        </p:txBody>
      </p:sp>
      <p:sp>
        <p:nvSpPr>
          <p:cNvPr id="166" name="Google Shape;166;p30"/>
          <p:cNvSpPr/>
          <p:nvPr/>
        </p:nvSpPr>
        <p:spPr>
          <a:xfrm>
            <a:off x="4311025" y="3501725"/>
            <a:ext cx="3380700" cy="1531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Hedefe daha hızlı ulaşmak için koda kestirme yollar eklediğinizde bugün normalden daha fazlasını yapabilirsiniz ama sonra daha yüksek bir maliyet ödersiniz.</a:t>
            </a:r>
            <a:br>
              <a:rPr lang="en-GB" sz="1200">
                <a:latin typeface="Comfortaa"/>
                <a:ea typeface="Comfortaa"/>
                <a:cs typeface="Comfortaa"/>
                <a:sym typeface="Comfortaa"/>
              </a:rPr>
            </a:b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Hackernoon’dan Biri</a:t>
            </a:r>
            <a:endParaRPr i="1" sz="1200">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idx="1" type="body"/>
          </p:nvPr>
        </p:nvSpPr>
        <p:spPr>
          <a:xfrm>
            <a:off x="6281725" y="679625"/>
            <a:ext cx="2760000" cy="39666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en-GB" sz="1800">
                <a:solidFill>
                  <a:schemeClr val="accent2"/>
                </a:solidFill>
                <a:latin typeface="Comfortaa"/>
                <a:ea typeface="Comfortaa"/>
                <a:cs typeface="Comfortaa"/>
                <a:sym typeface="Comfortaa"/>
              </a:rPr>
              <a:t>Belirli sebeplerle yeni bir özelliğin geliştirilmesi ya da bir sorunun çözümü sırasında kullanılan ancak tam olarak doğru olmayan yaklaşımların çoğalmasıyla oluşan ve ivmesi sürekli yükselen faizli kredi borcudur.</a:t>
            </a:r>
            <a:endParaRPr sz="1800">
              <a:solidFill>
                <a:schemeClr val="accent2"/>
              </a:solidFill>
              <a:latin typeface="Comfortaa"/>
              <a:ea typeface="Comfortaa"/>
              <a:cs typeface="Comfortaa"/>
              <a:sym typeface="Comfortaa"/>
            </a:endParaRPr>
          </a:p>
        </p:txBody>
      </p:sp>
      <p:pic>
        <p:nvPicPr>
          <p:cNvPr id="172" name="Google Shape;172;p31"/>
          <p:cNvPicPr preferRelativeResize="0"/>
          <p:nvPr/>
        </p:nvPicPr>
        <p:blipFill rotWithShape="1">
          <a:blip r:embed="rId3">
            <a:alphaModFix/>
          </a:blip>
          <a:srcRect b="0" l="10498" r="10506" t="0"/>
          <a:stretch/>
        </p:blipFill>
        <p:spPr>
          <a:xfrm>
            <a:off x="0" y="0"/>
            <a:ext cx="6096302" cy="5143501"/>
          </a:xfrm>
          <a:prstGeom prst="rect">
            <a:avLst/>
          </a:prstGeom>
          <a:noFill/>
          <a:ln>
            <a:noFill/>
          </a:ln>
        </p:spPr>
      </p:pic>
      <p:sp>
        <p:nvSpPr>
          <p:cNvPr id="173" name="Google Shape;173;p31"/>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rotWithShape="1">
          <a:blip r:embed="rId3">
            <a:alphaModFix/>
          </a:blip>
          <a:srcRect b="22855" l="0" r="0" t="22855"/>
          <a:stretch/>
        </p:blipFill>
        <p:spPr>
          <a:xfrm>
            <a:off x="25" y="11280"/>
            <a:ext cx="9143982" cy="3201930"/>
          </a:xfrm>
          <a:prstGeom prst="flowChartDocument">
            <a:avLst/>
          </a:prstGeom>
          <a:noFill/>
          <a:ln>
            <a:noFill/>
          </a:ln>
        </p:spPr>
      </p:pic>
      <p:sp>
        <p:nvSpPr>
          <p:cNvPr id="179" name="Google Shape;179;p32"/>
          <p:cNvSpPr txBox="1"/>
          <p:nvPr>
            <p:ph type="ctrTitle"/>
          </p:nvPr>
        </p:nvSpPr>
        <p:spPr>
          <a:xfrm>
            <a:off x="311700" y="3537800"/>
            <a:ext cx="8097600" cy="10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2"/>
                </a:solidFill>
                <a:latin typeface="Comfortaa"/>
                <a:ea typeface="Comfortaa"/>
                <a:cs typeface="Comfortaa"/>
                <a:sym typeface="Comfortaa"/>
              </a:rPr>
              <a:t>The Silent Company Killer</a:t>
            </a:r>
            <a:endParaRPr b="1">
              <a:solidFill>
                <a:schemeClr val="dk2"/>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